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m" ContentType="video/webm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9" r:id="rId2"/>
    <p:sldId id="263" r:id="rId3"/>
    <p:sldId id="258" r:id="rId4"/>
    <p:sldId id="279" r:id="rId5"/>
    <p:sldId id="277" r:id="rId6"/>
    <p:sldId id="262" r:id="rId7"/>
    <p:sldId id="260" r:id="rId8"/>
    <p:sldId id="261" r:id="rId9"/>
    <p:sldId id="264" r:id="rId10"/>
    <p:sldId id="265" r:id="rId11"/>
    <p:sldId id="292" r:id="rId12"/>
    <p:sldId id="293" r:id="rId13"/>
    <p:sldId id="294" r:id="rId14"/>
    <p:sldId id="295" r:id="rId15"/>
    <p:sldId id="296" r:id="rId16"/>
    <p:sldId id="266" r:id="rId17"/>
    <p:sldId id="269" r:id="rId18"/>
    <p:sldId id="283" r:id="rId19"/>
    <p:sldId id="284" r:id="rId20"/>
    <p:sldId id="273" r:id="rId21"/>
    <p:sldId id="282" r:id="rId22"/>
    <p:sldId id="274" r:id="rId23"/>
    <p:sldId id="275" r:id="rId24"/>
    <p:sldId id="276" r:id="rId25"/>
    <p:sldId id="285" r:id="rId26"/>
    <p:sldId id="286" r:id="rId27"/>
    <p:sldId id="287" r:id="rId28"/>
    <p:sldId id="288" r:id="rId29"/>
    <p:sldId id="289" r:id="rId30"/>
    <p:sldId id="290" r:id="rId31"/>
    <p:sldId id="280" r:id="rId32"/>
    <p:sldId id="281" r:id="rId33"/>
    <p:sldId id="291" r:id="rId34"/>
    <p:sldId id="272" r:id="rId35"/>
    <p:sldId id="278" r:id="rId3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Geneva" charset="0"/>
        <a:cs typeface="Geneva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0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78"/>
  </p:normalViewPr>
  <p:slideViewPr>
    <p:cSldViewPr snapToObjects="1">
      <p:cViewPr varScale="1">
        <p:scale>
          <a:sx n="107" d="100"/>
          <a:sy n="107" d="100"/>
        </p:scale>
        <p:origin x="754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6.xlsx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7.xlsx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8.xlsx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9.xlsx"/><Relationship Id="rId2" Type="http://schemas.microsoft.com/office/2011/relationships/chartColorStyle" Target="colors30.xml"/><Relationship Id="rId1" Type="http://schemas.microsoft.com/office/2011/relationships/chartStyle" Target="style30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0.xlsx"/><Relationship Id="rId2" Type="http://schemas.microsoft.com/office/2011/relationships/chartColorStyle" Target="colors31.xml"/><Relationship Id="rId1" Type="http://schemas.microsoft.com/office/2011/relationships/chartStyle" Target="style31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1.xlsx"/><Relationship Id="rId2" Type="http://schemas.microsoft.com/office/2011/relationships/chartColorStyle" Target="colors32.xml"/><Relationship Id="rId1" Type="http://schemas.microsoft.com/office/2011/relationships/chartStyle" Target="style3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 (Aggr)</a:t>
            </a:r>
          </a:p>
        </c:rich>
      </c:tx>
      <c:layout>
        <c:manualLayout>
          <c:xMode val="edge"/>
          <c:yMode val="edge"/>
          <c:x val="0.24960526315789475"/>
          <c:y val="5.510674654107535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Gen_AntiSAT_v2 (Aggr)</a:t>
            </a:r>
          </a:p>
        </c:rich>
      </c:tx>
      <c:layout>
        <c:manualLayout>
          <c:xMode val="edge"/>
          <c:yMode val="edge"/>
          <c:x val="0.168550724637681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39</c:v>
                </c:pt>
                <c:pt idx="3">
                  <c:v>39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Gen_AntiSAT_v2 (Basic)</a:t>
            </a:r>
          </a:p>
        </c:rich>
      </c:tx>
      <c:layout>
        <c:manualLayout>
          <c:xMode val="edge"/>
          <c:yMode val="edge"/>
          <c:x val="0.15968533100029164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60</c:v>
                </c:pt>
                <c:pt idx="3">
                  <c:v>60</c:v>
                </c:pt>
                <c:pt idx="4">
                  <c:v>60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59</c:v>
                </c:pt>
                <c:pt idx="3">
                  <c:v>59</c:v>
                </c:pt>
                <c:pt idx="4">
                  <c:v>60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Gen_AntiSAT_v4 (Aggr)</a:t>
            </a:r>
          </a:p>
        </c:rich>
      </c:tx>
      <c:layout>
        <c:manualLayout>
          <c:xMode val="edge"/>
          <c:yMode val="edge"/>
          <c:x val="0.168550724637681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39</c:v>
                </c:pt>
                <c:pt idx="3">
                  <c:v>39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Gen_AntiSAT_v4 (Basic)</a:t>
            </a:r>
          </a:p>
        </c:rich>
      </c:tx>
      <c:layout>
        <c:manualLayout>
          <c:xMode val="edge"/>
          <c:yMode val="edge"/>
          <c:x val="0.15968533100029164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60</c:v>
                </c:pt>
                <c:pt idx="3">
                  <c:v>60</c:v>
                </c:pt>
                <c:pt idx="4">
                  <c:v>60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59</c:v>
                </c:pt>
                <c:pt idx="3">
                  <c:v>59</c:v>
                </c:pt>
                <c:pt idx="4">
                  <c:v>60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AntiSAT_DTL_NAND (Aggr)</a:t>
            </a:r>
          </a:p>
        </c:rich>
      </c:tx>
      <c:layout>
        <c:manualLayout>
          <c:xMode val="edge"/>
          <c:yMode val="edge"/>
          <c:x val="0.168550724637681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39</c:v>
                </c:pt>
                <c:pt idx="3">
                  <c:v>39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AntiSAT_DTL_NAND (basic)</a:t>
            </a:r>
          </a:p>
        </c:rich>
      </c:tx>
      <c:layout>
        <c:manualLayout>
          <c:xMode val="edge"/>
          <c:yMode val="edge"/>
          <c:x val="0.15968533100029164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60</c:v>
                </c:pt>
                <c:pt idx="3">
                  <c:v>60</c:v>
                </c:pt>
                <c:pt idx="4">
                  <c:v>60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59</c:v>
                </c:pt>
                <c:pt idx="3">
                  <c:v>59</c:v>
                </c:pt>
                <c:pt idx="4">
                  <c:v>60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AntiSAT_DTL_OR (Aggr)</a:t>
            </a:r>
          </a:p>
        </c:rich>
      </c:tx>
      <c:layout>
        <c:manualLayout>
          <c:xMode val="edge"/>
          <c:yMode val="edge"/>
          <c:x val="0.168550724637681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39</c:v>
                </c:pt>
                <c:pt idx="3">
                  <c:v>39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AntiSAT_DTL_OR (basic)</a:t>
            </a:r>
          </a:p>
        </c:rich>
      </c:tx>
      <c:layout>
        <c:manualLayout>
          <c:xMode val="edge"/>
          <c:yMode val="edge"/>
          <c:x val="0.15968533100029164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60</c:v>
                </c:pt>
                <c:pt idx="3">
                  <c:v>60</c:v>
                </c:pt>
                <c:pt idx="4">
                  <c:v>60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59</c:v>
                </c:pt>
                <c:pt idx="3">
                  <c:v>59</c:v>
                </c:pt>
                <c:pt idx="4">
                  <c:v>60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AntiSAT_DTL_XOR (Aggr)</a:t>
            </a:r>
          </a:p>
        </c:rich>
      </c:tx>
      <c:layout>
        <c:manualLayout>
          <c:xMode val="edge"/>
          <c:yMode val="edge"/>
          <c:x val="0.168550724637681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  <c:pt idx="5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19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  <c:pt idx="5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AntiSAT_DTL_XOR (basic)</a:t>
            </a:r>
          </a:p>
        </c:rich>
      </c:tx>
      <c:layout>
        <c:manualLayout>
          <c:xMode val="edge"/>
          <c:yMode val="edge"/>
          <c:x val="0.15968533100029164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60</c:v>
                </c:pt>
                <c:pt idx="3">
                  <c:v>60</c:v>
                </c:pt>
                <c:pt idx="4">
                  <c:v>60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59</c:v>
                </c:pt>
                <c:pt idx="3">
                  <c:v>59</c:v>
                </c:pt>
                <c:pt idx="4">
                  <c:v>60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CASLock (Basic)</a:t>
            </a:r>
          </a:p>
        </c:rich>
      </c:tx>
      <c:layout>
        <c:manualLayout>
          <c:xMode val="edge"/>
          <c:yMode val="edge"/>
          <c:x val="0.2283140363157686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7C-4A60-8FE8-DDAD839C09E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C7C-4A60-8FE8-DDAD839C09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AntiSAT_DTL_NAND (Aggr)</a:t>
            </a:r>
          </a:p>
        </c:rich>
      </c:tx>
      <c:layout>
        <c:manualLayout>
          <c:xMode val="edge"/>
          <c:yMode val="edge"/>
          <c:x val="0.168550724637681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SARLock_DTL_NAND (basic)</a:t>
            </a:r>
          </a:p>
        </c:rich>
      </c:tx>
      <c:layout>
        <c:manualLayout>
          <c:xMode val="edge"/>
          <c:yMode val="edge"/>
          <c:x val="0.168550724637681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3D-464B-AE1B-D8DA0BD237D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93D-464B-AE1B-D8DA0BD237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AntiSAT_DTL_OR (Aggr)</a:t>
            </a:r>
          </a:p>
        </c:rich>
      </c:tx>
      <c:layout>
        <c:manualLayout>
          <c:xMode val="edge"/>
          <c:yMode val="edge"/>
          <c:x val="0.168550724637681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SARLock_DTL_OR (basic)</a:t>
            </a:r>
          </a:p>
        </c:rich>
      </c:tx>
      <c:layout>
        <c:manualLayout>
          <c:xMode val="edge"/>
          <c:yMode val="edge"/>
          <c:x val="0.15968533100029164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AntiSAT_DTL_XOR (Aggr)</a:t>
            </a:r>
          </a:p>
        </c:rich>
      </c:tx>
      <c:layout>
        <c:manualLayout>
          <c:xMode val="edge"/>
          <c:yMode val="edge"/>
          <c:x val="0.1685507246376811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  <c:pt idx="5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19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  <c:pt idx="5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SARLock_DTL_XOR (basic)</a:t>
            </a:r>
          </a:p>
        </c:rich>
      </c:tx>
      <c:layout>
        <c:manualLayout>
          <c:xMode val="edge"/>
          <c:yMode val="edge"/>
          <c:x val="0.15968533100029164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60</c:v>
                </c:pt>
                <c:pt idx="3">
                  <c:v>60</c:v>
                </c:pt>
                <c:pt idx="4">
                  <c:v>60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59</c:v>
                </c:pt>
                <c:pt idx="3">
                  <c:v>59</c:v>
                </c:pt>
                <c:pt idx="4">
                  <c:v>60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2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SARLock (Genus)</a:t>
            </a:r>
          </a:p>
        </c:rich>
      </c:tx>
      <c:layout>
        <c:manualLayout>
          <c:xMode val="edge"/>
          <c:yMode val="edge"/>
          <c:x val="0.2808695652173913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SARLock (basic)</a:t>
            </a:r>
          </a:p>
        </c:rich>
      </c:tx>
      <c:layout>
        <c:manualLayout>
          <c:xMode val="edge"/>
          <c:yMode val="edge"/>
          <c:x val="0.27079644211140269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TTLock (Genus)</a:t>
            </a:r>
          </a:p>
        </c:rich>
      </c:tx>
      <c:layout>
        <c:manualLayout>
          <c:xMode val="edge"/>
          <c:yMode val="edge"/>
          <c:x val="0.28086956521739131"/>
          <c:y val="5.806831851981569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TTLock (basic)</a:t>
            </a:r>
          </a:p>
        </c:rich>
      </c:tx>
      <c:layout>
        <c:manualLayout>
          <c:xMode val="edge"/>
          <c:yMode val="edge"/>
          <c:x val="0.27079644211140269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Sheet1!$A$3:$A$7</c:f>
              <c:strCache>
                <c:ptCount val="5"/>
                <c:pt idx="0">
                  <c:v>b15_C</c:v>
                </c:pt>
                <c:pt idx="1">
                  <c:v>b17_C</c:v>
                </c:pt>
                <c:pt idx="2">
                  <c:v>b20_C</c:v>
                </c:pt>
                <c:pt idx="3">
                  <c:v>b21_C</c:v>
                </c:pt>
                <c:pt idx="4">
                  <c:v>b22_C</c:v>
                </c:pt>
              </c:strCache>
            </c:strRef>
          </c:cat>
          <c:val>
            <c:numRef>
              <c:f>Sheet1!$B$3:$B$7</c:f>
              <c:numCache>
                <c:formatCode>General</c:formatCode>
                <c:ptCount val="5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Sheet1!$A$3:$A$7</c:f>
              <c:strCache>
                <c:ptCount val="5"/>
                <c:pt idx="0">
                  <c:v>b15_C</c:v>
                </c:pt>
                <c:pt idx="1">
                  <c:v>b17_C</c:v>
                </c:pt>
                <c:pt idx="2">
                  <c:v>b20_C</c:v>
                </c:pt>
                <c:pt idx="3">
                  <c:v>b21_C</c:v>
                </c:pt>
                <c:pt idx="4">
                  <c:v>b22_C</c:v>
                </c:pt>
              </c:strCache>
            </c:strRef>
          </c:cat>
          <c:val>
            <c:numRef>
              <c:f>Sheet1!$C$3:$C$7</c:f>
              <c:numCache>
                <c:formatCode>General</c:formatCode>
                <c:ptCount val="5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CASLock (Aggr)</a:t>
            </a:r>
          </a:p>
        </c:rich>
      </c:tx>
      <c:layout>
        <c:manualLayout>
          <c:xMode val="edge"/>
          <c:yMode val="edge"/>
          <c:x val="0.23637795275590551"/>
          <c:y val="1.01753316515675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2E-4F6E-B306-8768528D452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12E-4F6E-B306-8768528D45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MCAS (Genus)</a:t>
            </a:r>
          </a:p>
        </c:rich>
      </c:tx>
      <c:layout>
        <c:manualLayout>
          <c:xMode val="edge"/>
          <c:yMode val="edge"/>
          <c:x val="0.28086956521739131"/>
          <c:y val="5.806831851981569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MCAS (basic)</a:t>
            </a:r>
          </a:p>
        </c:rich>
      </c:tx>
      <c:layout>
        <c:manualLayout>
          <c:xMode val="edge"/>
          <c:yMode val="edge"/>
          <c:x val="0.27079644211140269"/>
          <c:y val="5.806040751091375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Sheet1!$A$3:$A$7</c:f>
              <c:strCache>
                <c:ptCount val="5"/>
                <c:pt idx="0">
                  <c:v>b15_C</c:v>
                </c:pt>
                <c:pt idx="1">
                  <c:v>b17_C</c:v>
                </c:pt>
                <c:pt idx="2">
                  <c:v>b20_C</c:v>
                </c:pt>
                <c:pt idx="3">
                  <c:v>b21_C</c:v>
                </c:pt>
                <c:pt idx="4">
                  <c:v>b22_C</c:v>
                </c:pt>
              </c:strCache>
            </c:strRef>
          </c:cat>
          <c:val>
            <c:numRef>
              <c:f>Sheet1!$B$3:$B$7</c:f>
              <c:numCache>
                <c:formatCode>General</c:formatCode>
                <c:ptCount val="5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Sheet1!$A$3:$A$7</c:f>
              <c:strCache>
                <c:ptCount val="5"/>
                <c:pt idx="0">
                  <c:v>b15_C</c:v>
                </c:pt>
                <c:pt idx="1">
                  <c:v>b17_C</c:v>
                </c:pt>
                <c:pt idx="2">
                  <c:v>b20_C</c:v>
                </c:pt>
                <c:pt idx="3">
                  <c:v>b21_C</c:v>
                </c:pt>
                <c:pt idx="4">
                  <c:v>b22_C</c:v>
                </c:pt>
              </c:strCache>
            </c:strRef>
          </c:cat>
          <c:val>
            <c:numRef>
              <c:f>Sheet1!$C$3:$C$7</c:f>
              <c:numCache>
                <c:formatCode>General</c:formatCode>
                <c:ptCount val="5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680" b="0" i="0" u="none" strike="noStrike" kern="1200" spc="0" baseline="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pPr>
            <a:r>
              <a:rPr lang="en-US"/>
              <a:t>Efficiency</a:t>
            </a:r>
          </a:p>
        </c:rich>
      </c:tx>
      <c:layout>
        <c:manualLayout>
          <c:xMode val="edge"/>
          <c:yMode val="edge"/>
          <c:x val="0.39017523450046648"/>
          <c:y val="3.616320368397688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680" b="0" i="0" u="none" strike="noStrike" kern="1200" spc="0" baseline="0">
              <a:solidFill>
                <a:srgbClr val="006096"/>
              </a:solidFill>
              <a:latin typeface="Calibri"/>
              <a:ea typeface="Geneva" pitchFamily="-65" charset="-128"/>
              <a:cs typeface="Calibri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57E-4204-AF20-ACFEB5EDE988}"/>
              </c:ext>
            </c:extLst>
          </c:dPt>
          <c:dPt>
            <c:idx val="1"/>
            <c:bubble3D val="0"/>
            <c:spPr>
              <a:solidFill>
                <a:srgbClr val="92D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57E-4204-AF20-ACFEB5EDE988}"/>
              </c:ext>
            </c:extLst>
          </c:dPt>
          <c:dLbls>
            <c:dLbl>
              <c:idx val="0"/>
              <c:layout>
                <c:manualLayout>
                  <c:x val="0.17524511494954406"/>
                  <c:y val="1.4465281473590753E-2"/>
                </c:manualLayout>
              </c:layout>
              <c:tx>
                <c:rich>
                  <a:bodyPr/>
                  <a:lstStyle/>
                  <a:p>
                    <a:fld id="{7CAE38FF-1F3D-4416-9399-FF1C6910538E}" type="CATEGORYNAME">
                      <a:rPr lang="en-US" dirty="0"/>
                      <a:pPr/>
                      <a:t>[CATEGORY NAME]</a:t>
                    </a:fld>
                    <a:r>
                      <a:rPr lang="en-US" baseline="0" dirty="0"/>
                      <a:t>
0.25%</a:t>
                    </a: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157E-4204-AF20-ACFEB5EDE988}"/>
                </c:ext>
              </c:extLst>
            </c:dLbl>
            <c:dLbl>
              <c:idx val="1"/>
              <c:layout>
                <c:manualLayout>
                  <c:x val="0.30330895894211818"/>
                  <c:y val="-0.10848961105193064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Successful</a:t>
                    </a:r>
                    <a:r>
                      <a:rPr lang="en-US" baseline="0" dirty="0"/>
                      <a:t> trials
99.75%</a:t>
                    </a: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884122750127634"/>
                      <c:h val="0.17100610873392624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1-157E-4204-AF20-ACFEB5EDE988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lang="en-US" sz="1400" b="0" i="0" u="none" strike="noStrike" kern="1200" baseline="0">
                    <a:solidFill>
                      <a:srgbClr val="006096"/>
                    </a:solidFill>
                    <a:latin typeface="Calibri"/>
                    <a:ea typeface="Geneva" pitchFamily="-65" charset="-128"/>
                    <a:cs typeface="Calibri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Sheet1!$A$2:$A$3</c:f>
              <c:strCache>
                <c:ptCount val="2"/>
                <c:pt idx="0">
                  <c:v>Failed trials</c:v>
                </c:pt>
                <c:pt idx="1">
                  <c:v>Successful trials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2394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7E-4204-AF20-ACFEB5EDE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400" b="0" i="0" u="none" strike="noStrike" kern="1200" baseline="0">
              <a:solidFill>
                <a:srgbClr val="006096"/>
              </a:solidFill>
              <a:latin typeface="Calibri"/>
              <a:ea typeface="Geneva" pitchFamily="-65" charset="-128"/>
              <a:cs typeface="Calibri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US" sz="1400" kern="1200">
          <a:solidFill>
            <a:srgbClr val="006096"/>
          </a:solidFill>
          <a:latin typeface="Calibri"/>
          <a:ea typeface="Geneva" pitchFamily="-65" charset="-128"/>
          <a:cs typeface="Calibri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CAC (Aggr)</a:t>
            </a:r>
          </a:p>
        </c:rich>
      </c:tx>
      <c:layout>
        <c:manualLayout>
          <c:xMode val="edge"/>
          <c:yMode val="edge"/>
          <c:x val="0.33884057971014486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39</c:v>
                </c:pt>
                <c:pt idx="3">
                  <c:v>39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CAC (Basic)</a:t>
            </a:r>
          </a:p>
        </c:rich>
      </c:tx>
      <c:layout>
        <c:manualLayout>
          <c:xMode val="edge"/>
          <c:yMode val="edge"/>
          <c:x val="0.3310460775736366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60</c:v>
                </c:pt>
                <c:pt idx="3">
                  <c:v>60</c:v>
                </c:pt>
                <c:pt idx="4">
                  <c:v>60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59</c:v>
                </c:pt>
                <c:pt idx="3">
                  <c:v>59</c:v>
                </c:pt>
                <c:pt idx="4">
                  <c:v>60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CAC_DTL_NAND (Aggr)</a:t>
            </a:r>
          </a:p>
        </c:rich>
      </c:tx>
      <c:layout>
        <c:manualLayout>
          <c:xMode val="edge"/>
          <c:yMode val="edge"/>
          <c:x val="0.1757971014492753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39</c:v>
                </c:pt>
                <c:pt idx="3">
                  <c:v>39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CAC_DTL_NAND (Basic)</a:t>
            </a:r>
          </a:p>
        </c:rich>
      </c:tx>
      <c:layout>
        <c:manualLayout>
          <c:xMode val="edge"/>
          <c:yMode val="edge"/>
          <c:x val="0.1612776319626713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60</c:v>
                </c:pt>
                <c:pt idx="3">
                  <c:v>60</c:v>
                </c:pt>
                <c:pt idx="4">
                  <c:v>60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59</c:v>
                </c:pt>
                <c:pt idx="3">
                  <c:v>59</c:v>
                </c:pt>
                <c:pt idx="4">
                  <c:v>60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CAC_DTL_OR (Aggr)</a:t>
            </a:r>
          </a:p>
        </c:rich>
      </c:tx>
      <c:layout>
        <c:manualLayout>
          <c:xMode val="edge"/>
          <c:yMode val="edge"/>
          <c:x val="0.1757971014492753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CB-48B9-8834-C4BFCE8695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40</c:v>
                </c:pt>
                <c:pt idx="1">
                  <c:v>40</c:v>
                </c:pt>
                <c:pt idx="2">
                  <c:v>39</c:v>
                </c:pt>
                <c:pt idx="3">
                  <c:v>39</c:v>
                </c:pt>
                <c:pt idx="4">
                  <c:v>40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CB-48B9-8834-C4BFCE8695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36272"/>
        <c:axId val="1732838192"/>
      </c:barChart>
      <c:catAx>
        <c:axId val="173283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8192"/>
        <c:crosses val="autoZero"/>
        <c:auto val="1"/>
        <c:lblAlgn val="ctr"/>
        <c:lblOffset val="100"/>
        <c:noMultiLvlLbl val="0"/>
      </c:catAx>
      <c:valAx>
        <c:axId val="1732838192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3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CAC_DTL_OR (Basic)</a:t>
            </a:r>
          </a:p>
        </c:rich>
      </c:tx>
      <c:layout>
        <c:manualLayout>
          <c:xMode val="edge"/>
          <c:yMode val="edge"/>
          <c:x val="0.1612776319626713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bench files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60</c:v>
                </c:pt>
                <c:pt idx="3">
                  <c:v>60</c:v>
                </c:pt>
                <c:pt idx="4">
                  <c:v>60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16-44FA-807B-44BF739870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Success trials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b14_C</c:v>
                </c:pt>
                <c:pt idx="1">
                  <c:v>b15_C</c:v>
                </c:pt>
                <c:pt idx="2">
                  <c:v>b17_C</c:v>
                </c:pt>
                <c:pt idx="3">
                  <c:v>b20_C</c:v>
                </c:pt>
                <c:pt idx="4">
                  <c:v>b21_C</c:v>
                </c:pt>
                <c:pt idx="5">
                  <c:v>b22_C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60</c:v>
                </c:pt>
                <c:pt idx="1">
                  <c:v>60</c:v>
                </c:pt>
                <c:pt idx="2">
                  <c:v>59</c:v>
                </c:pt>
                <c:pt idx="3">
                  <c:v>59</c:v>
                </c:pt>
                <c:pt idx="4">
                  <c:v>60</c:v>
                </c:pt>
                <c:pt idx="5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16-44FA-807B-44BF73987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2846832"/>
        <c:axId val="1732851632"/>
      </c:barChart>
      <c:catAx>
        <c:axId val="173284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51632"/>
        <c:crosses val="autoZero"/>
        <c:auto val="1"/>
        <c:lblAlgn val="ctr"/>
        <c:lblOffset val="100"/>
        <c:noMultiLvlLbl val="0"/>
      </c:catAx>
      <c:valAx>
        <c:axId val="1732851632"/>
        <c:scaling>
          <c:orientation val="minMax"/>
          <c:max val="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284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8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9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0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2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4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5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6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7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8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9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0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4C5864-ACD3-4954-B5BC-B7B35AA6F1C5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FC48479-D590-4743-A8FA-7354ADA88352}">
      <dgm:prSet custT="1"/>
      <dgm:spPr/>
      <dgm:t>
        <a:bodyPr/>
        <a:lstStyle/>
        <a:p>
          <a:r>
            <a:rPr lang="en-IN" sz="1000" dirty="0"/>
            <a:t>Project proposal</a:t>
          </a:r>
          <a:br>
            <a:rPr lang="en-IN" sz="1000" dirty="0"/>
          </a:br>
          <a:r>
            <a:rPr lang="en-IN" sz="900" b="1" dirty="0">
              <a:solidFill>
                <a:schemeClr val="bg1">
                  <a:lumMod val="50000"/>
                </a:schemeClr>
              </a:solidFill>
            </a:rPr>
            <a:t>02/27, 2024</a:t>
          </a:r>
        </a:p>
      </dgm:t>
    </dgm:pt>
    <dgm:pt modelId="{3D32624F-6F7D-494D-8C7D-7D5B829B0FF8}" type="parTrans" cxnId="{3F6B5D92-0630-43C2-A87C-CFF65B9CB1EC}">
      <dgm:prSet/>
      <dgm:spPr/>
      <dgm:t>
        <a:bodyPr/>
        <a:lstStyle/>
        <a:p>
          <a:endParaRPr lang="en-IN"/>
        </a:p>
      </dgm:t>
    </dgm:pt>
    <dgm:pt modelId="{BAA6E584-F270-41DA-9726-E1D0C0E05B49}" type="sibTrans" cxnId="{3F6B5D92-0630-43C2-A87C-CFF65B9CB1EC}">
      <dgm:prSet/>
      <dgm:spPr/>
      <dgm:t>
        <a:bodyPr/>
        <a:lstStyle/>
        <a:p>
          <a:endParaRPr lang="en-IN"/>
        </a:p>
      </dgm:t>
    </dgm:pt>
    <dgm:pt modelId="{1CFB139E-0C29-497E-8ED4-135411CC6170}">
      <dgm:prSet custT="1"/>
      <dgm:spPr/>
      <dgm:t>
        <a:bodyPr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strike="noStrike" kern="1200" spc="-1" dirty="0">
              <a:solidFill>
                <a:srgbClr val="000000"/>
              </a:solidFill>
              <a:latin typeface="Calibri"/>
            </a:rPr>
            <a:t>Presentation day:</a:t>
          </a:r>
          <a:br>
            <a:rPr lang="en-IN" sz="1000" kern="1200" dirty="0"/>
          </a:br>
          <a:r>
            <a:rPr lang="en-IN" sz="1000" b="1" strike="noStrike" kern="1200" spc="-1" dirty="0">
              <a:solidFill>
                <a:srgbClr val="808080"/>
              </a:solidFill>
              <a:latin typeface="Calibri"/>
            </a:rPr>
            <a:t>05/14/2024</a:t>
          </a:r>
          <a:endParaRPr lang="en-IN" sz="900" b="1" kern="1200" dirty="0">
            <a:solidFill>
              <a:prstClr val="white">
                <a:lumMod val="50000"/>
              </a:prstClr>
            </a:solidFill>
            <a:latin typeface="Calibri"/>
            <a:ea typeface="+mn-ea"/>
            <a:cs typeface="+mn-cs"/>
          </a:endParaRPr>
        </a:p>
      </dgm:t>
    </dgm:pt>
    <dgm:pt modelId="{67F5F9EC-DE3A-4215-8AFD-BFEABC9E3CFD}" type="parTrans" cxnId="{837D3CC9-7C6E-4514-86F3-7EEA31C1C77E}">
      <dgm:prSet/>
      <dgm:spPr/>
      <dgm:t>
        <a:bodyPr/>
        <a:lstStyle/>
        <a:p>
          <a:endParaRPr lang="en-IN"/>
        </a:p>
      </dgm:t>
    </dgm:pt>
    <dgm:pt modelId="{8ACE9208-CFA7-4DA8-9B8A-8911E3010AD6}" type="sibTrans" cxnId="{837D3CC9-7C6E-4514-86F3-7EEA31C1C77E}">
      <dgm:prSet/>
      <dgm:spPr/>
      <dgm:t>
        <a:bodyPr/>
        <a:lstStyle/>
        <a:p>
          <a:endParaRPr lang="en-IN"/>
        </a:p>
      </dgm:t>
    </dgm:pt>
    <dgm:pt modelId="{D34F9631-F750-47C9-8A07-23AA981CEFB9}">
      <dgm:prSet custT="1"/>
      <dgm:spPr/>
      <dgm:t>
        <a:bodyPr/>
        <a:lstStyle/>
        <a:p>
          <a:r>
            <a:rPr lang="en-IN" sz="1000" dirty="0"/>
            <a:t>Acquire PI and KI involved in </a:t>
          </a:r>
          <a:r>
            <a:rPr lang="en-IN" sz="1000" dirty="0" err="1"/>
            <a:t>Dlock</a:t>
          </a:r>
          <a:endParaRPr lang="en-IN" sz="1000" dirty="0"/>
        </a:p>
        <a:p>
          <a:r>
            <a:rPr lang="en-IN" sz="900" b="1" dirty="0">
              <a:solidFill>
                <a:schemeClr val="bg1">
                  <a:lumMod val="50000"/>
                </a:schemeClr>
              </a:solidFill>
            </a:rPr>
            <a:t>02/27 - 03/17, 2024</a:t>
          </a:r>
        </a:p>
      </dgm:t>
    </dgm:pt>
    <dgm:pt modelId="{560723B6-1B42-48B1-923C-AB404CB17BB4}" type="parTrans" cxnId="{01FA7720-30FF-4F6A-B73A-F5FEA6C58ED0}">
      <dgm:prSet/>
      <dgm:spPr/>
      <dgm:t>
        <a:bodyPr/>
        <a:lstStyle/>
        <a:p>
          <a:endParaRPr lang="en-IN"/>
        </a:p>
      </dgm:t>
    </dgm:pt>
    <dgm:pt modelId="{20D2BB46-AA4E-469E-B972-95A8145C254B}" type="sibTrans" cxnId="{01FA7720-30FF-4F6A-B73A-F5FEA6C58ED0}">
      <dgm:prSet/>
      <dgm:spPr/>
      <dgm:t>
        <a:bodyPr/>
        <a:lstStyle/>
        <a:p>
          <a:endParaRPr lang="en-IN"/>
        </a:p>
      </dgm:t>
    </dgm:pt>
    <dgm:pt modelId="{FCED9AC9-311D-40E2-BB30-E05D462E5BD0}">
      <dgm:prSet custT="1"/>
      <dgm:spPr/>
      <dgm:t>
        <a:bodyPr/>
        <a:lstStyle/>
        <a:p>
          <a:r>
            <a:rPr lang="en-IN" sz="1000" dirty="0"/>
            <a:t>SFLT (POP and CS1Finding)</a:t>
          </a:r>
        </a:p>
        <a:p>
          <a:r>
            <a:rPr lang="en-IN" sz="900" b="1" dirty="0">
              <a:solidFill>
                <a:schemeClr val="bg1">
                  <a:lumMod val="50000"/>
                </a:schemeClr>
              </a:solidFill>
            </a:rPr>
            <a:t>03/17 - 03/21, 2024</a:t>
          </a:r>
        </a:p>
      </dgm:t>
    </dgm:pt>
    <dgm:pt modelId="{091F2FB0-45A4-4DAD-B273-6B69805A2DE8}" type="parTrans" cxnId="{D9902A36-ECA2-4E09-A008-16B583C59A11}">
      <dgm:prSet/>
      <dgm:spPr/>
      <dgm:t>
        <a:bodyPr/>
        <a:lstStyle/>
        <a:p>
          <a:endParaRPr lang="en-IN"/>
        </a:p>
      </dgm:t>
    </dgm:pt>
    <dgm:pt modelId="{64B02DF9-1F27-4BC4-BC28-8A66E17FD595}" type="sibTrans" cxnId="{D9902A36-ECA2-4E09-A008-16B583C59A11}">
      <dgm:prSet/>
      <dgm:spPr/>
      <dgm:t>
        <a:bodyPr/>
        <a:lstStyle/>
        <a:p>
          <a:endParaRPr lang="en-IN"/>
        </a:p>
      </dgm:t>
    </dgm:pt>
    <dgm:pt modelId="{F9AEF52E-FADD-41B3-B73D-288A9DE55B51}">
      <dgm:prSet custT="1"/>
      <dgm:spPr/>
      <dgm:t>
        <a:bodyPr/>
        <a:lstStyle/>
        <a:p>
          <a:r>
            <a:rPr lang="en-IN" sz="1000" dirty="0"/>
            <a:t>DFLT (CS1 and CS2 finding)</a:t>
          </a:r>
        </a:p>
        <a:p>
          <a:r>
            <a:rPr lang="en-IN" sz="900" b="1" dirty="0">
              <a:solidFill>
                <a:schemeClr val="bg1">
                  <a:lumMod val="50000"/>
                </a:schemeClr>
              </a:solidFill>
            </a:rPr>
            <a:t>03/21 - 03/28, 2024</a:t>
          </a:r>
        </a:p>
      </dgm:t>
    </dgm:pt>
    <dgm:pt modelId="{D9B3F2F9-8815-4D5E-981F-DB17CB0930F3}" type="parTrans" cxnId="{F1934475-5AFA-438C-8E6E-E29DFF410845}">
      <dgm:prSet/>
      <dgm:spPr/>
      <dgm:t>
        <a:bodyPr/>
        <a:lstStyle/>
        <a:p>
          <a:endParaRPr lang="en-IN"/>
        </a:p>
      </dgm:t>
    </dgm:pt>
    <dgm:pt modelId="{E50F67CD-D908-4E33-BA2D-F853005A4249}" type="sibTrans" cxnId="{F1934475-5AFA-438C-8E6E-E29DFF410845}">
      <dgm:prSet/>
      <dgm:spPr/>
      <dgm:t>
        <a:bodyPr/>
        <a:lstStyle/>
        <a:p>
          <a:endParaRPr lang="en-IN"/>
        </a:p>
      </dgm:t>
    </dgm:pt>
    <dgm:pt modelId="{1280040E-6E01-4543-8EF8-422FC6532DBB}">
      <dgm:prSet custT="1"/>
      <dgm:spPr/>
      <dgm:t>
        <a:bodyPr/>
        <a:lstStyle/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/>
            <a:t>Finding SFLT CSV value</a:t>
          </a:r>
        </a:p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solidFill>
                <a:prstClr val="white">
                  <a:lumMod val="50000"/>
                </a:prstClr>
              </a:solidFill>
              <a:latin typeface="Calibri"/>
              <a:ea typeface="+mn-ea"/>
              <a:cs typeface="+mn-cs"/>
            </a:rPr>
            <a:t>03/28 – 04/09, 2024</a:t>
          </a:r>
        </a:p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gm:t>
    </dgm:pt>
    <dgm:pt modelId="{8C4CBB35-00ED-439A-8647-C6D402E77102}" type="parTrans" cxnId="{3EC9CDCB-139E-4FC9-ACB0-B0727F422089}">
      <dgm:prSet/>
      <dgm:spPr/>
      <dgm:t>
        <a:bodyPr/>
        <a:lstStyle/>
        <a:p>
          <a:endParaRPr lang="en-IN"/>
        </a:p>
      </dgm:t>
    </dgm:pt>
    <dgm:pt modelId="{A2E82136-F367-4A03-B1D8-F3B505F00397}" type="sibTrans" cxnId="{3EC9CDCB-139E-4FC9-ACB0-B0727F422089}">
      <dgm:prSet/>
      <dgm:spPr/>
      <dgm:t>
        <a:bodyPr/>
        <a:lstStyle/>
        <a:p>
          <a:endParaRPr lang="en-IN"/>
        </a:p>
      </dgm:t>
    </dgm:pt>
    <dgm:pt modelId="{EE1A2AE0-7146-4801-9A78-7D9788DE509B}">
      <dgm:prSet custT="1"/>
      <dgm:spPr/>
      <dgm:t>
        <a:bodyPr/>
        <a:lstStyle/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/>
              <a:ea typeface="+mn-ea"/>
              <a:cs typeface="+mn-cs"/>
            </a:rPr>
            <a:t>Finding DFLT CSV value</a:t>
          </a:r>
        </a:p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solidFill>
                <a:prstClr val="white">
                  <a:lumMod val="50000"/>
                </a:prstClr>
              </a:solidFill>
              <a:latin typeface="Calibri"/>
              <a:ea typeface="+mn-ea"/>
              <a:cs typeface="+mn-cs"/>
            </a:rPr>
            <a:t>04/10 – 04/12 2024</a:t>
          </a:r>
        </a:p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 dirty="0"/>
        </a:p>
        <a:p>
          <a:pPr marL="0"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 dirty="0"/>
        </a:p>
      </dgm:t>
    </dgm:pt>
    <dgm:pt modelId="{A0F59F11-4340-4921-B410-62E36C426462}" type="parTrans" cxnId="{F62AEB16-E0F1-4B1A-ABF0-9373D447CA1B}">
      <dgm:prSet/>
      <dgm:spPr/>
      <dgm:t>
        <a:bodyPr/>
        <a:lstStyle/>
        <a:p>
          <a:endParaRPr lang="en-IN"/>
        </a:p>
      </dgm:t>
    </dgm:pt>
    <dgm:pt modelId="{D14F23DD-9A9C-4BA3-9B67-DE126226DD25}" type="sibTrans" cxnId="{F62AEB16-E0F1-4B1A-ABF0-9373D447CA1B}">
      <dgm:prSet/>
      <dgm:spPr/>
      <dgm:t>
        <a:bodyPr/>
        <a:lstStyle/>
        <a:p>
          <a:endParaRPr lang="en-IN"/>
        </a:p>
      </dgm:t>
    </dgm:pt>
    <dgm:pt modelId="{DAB47995-0648-4440-81B2-B79B9F6AFF90}">
      <dgm:prSet custT="1"/>
      <dgm:spPr/>
      <dgm:t>
        <a:bodyPr/>
        <a:lstStyle/>
        <a:p>
          <a:r>
            <a:rPr lang="sv-SE" sz="1000" b="0" strike="noStrike" kern="1200" spc="-1" dirty="0">
              <a:solidFill>
                <a:srgbClr val="000000"/>
              </a:solidFill>
              <a:latin typeface="Calibri"/>
              <a:ea typeface="Geneva"/>
            </a:rPr>
            <a:t>Testing patterns</a:t>
          </a:r>
          <a:br>
            <a:rPr lang="sv-SE" sz="1000" kern="1200" dirty="0"/>
          </a:br>
          <a:r>
            <a:rPr lang="sv-SE" sz="1000" b="1" strike="noStrike" kern="1200" spc="-1" dirty="0">
              <a:solidFill>
                <a:srgbClr val="808080"/>
              </a:solidFill>
              <a:latin typeface="Calibri"/>
              <a:ea typeface="Geneva"/>
            </a:rPr>
            <a:t>04/12 – 05/10 2024</a:t>
          </a:r>
          <a:endParaRPr lang="sv-SE" sz="1000" b="0" strike="noStrike" kern="1200" spc="-1" dirty="0">
            <a:latin typeface="Arial"/>
          </a:endParaRPr>
        </a:p>
        <a:p>
          <a:endParaRPr lang="en-IN" sz="900" b="1" kern="1200" dirty="0">
            <a:solidFill>
              <a:prstClr val="white">
                <a:lumMod val="50000"/>
              </a:prstClr>
            </a:solidFill>
            <a:latin typeface="Calibri"/>
            <a:ea typeface="+mn-ea"/>
            <a:cs typeface="+mn-cs"/>
          </a:endParaRPr>
        </a:p>
      </dgm:t>
    </dgm:pt>
    <dgm:pt modelId="{256D66EA-0A25-4623-B02B-A3FB6CB9FC74}" type="parTrans" cxnId="{C6374D8F-95C5-4FBF-AFE0-70535233038F}">
      <dgm:prSet/>
      <dgm:spPr/>
      <dgm:t>
        <a:bodyPr/>
        <a:lstStyle/>
        <a:p>
          <a:endParaRPr lang="en-IN"/>
        </a:p>
      </dgm:t>
    </dgm:pt>
    <dgm:pt modelId="{77C0DAD9-8FE2-4FF9-837D-79825CBEB30F}" type="sibTrans" cxnId="{C6374D8F-95C5-4FBF-AFE0-70535233038F}">
      <dgm:prSet/>
      <dgm:spPr/>
      <dgm:t>
        <a:bodyPr/>
        <a:lstStyle/>
        <a:p>
          <a:endParaRPr lang="en-IN"/>
        </a:p>
      </dgm:t>
    </dgm:pt>
    <dgm:pt modelId="{411F3EF1-E7AA-41B3-851B-934448876597}">
      <dgm:prSet custT="1"/>
      <dgm:spPr/>
      <dgm:t>
        <a:bodyPr/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/>
            <a:ea typeface="+mn-ea"/>
            <a:cs typeface="+mn-cs"/>
          </a:endParaRPr>
        </a:p>
      </dgm:t>
    </dgm:pt>
    <dgm:pt modelId="{E26B6A92-5351-4B16-86FE-B790EF7BC24B}" type="sibTrans" cxnId="{A0B5CAB6-48CD-47C7-90AE-BE07FF5F2BCA}">
      <dgm:prSet/>
      <dgm:spPr/>
      <dgm:t>
        <a:bodyPr/>
        <a:lstStyle/>
        <a:p>
          <a:endParaRPr lang="en-IN"/>
        </a:p>
      </dgm:t>
    </dgm:pt>
    <dgm:pt modelId="{C3920B22-A3FA-475F-B3B5-2A0E48CD71FC}" type="parTrans" cxnId="{A0B5CAB6-48CD-47C7-90AE-BE07FF5F2BCA}">
      <dgm:prSet/>
      <dgm:spPr/>
      <dgm:t>
        <a:bodyPr/>
        <a:lstStyle/>
        <a:p>
          <a:endParaRPr lang="en-IN"/>
        </a:p>
      </dgm:t>
    </dgm:pt>
    <dgm:pt modelId="{8A716B8C-FDDE-4C83-9835-DCB546DC8B05}" type="pres">
      <dgm:prSet presAssocID="{764C5864-ACD3-4954-B5BC-B7B35AA6F1C5}" presName="Name0" presStyleCnt="0">
        <dgm:presLayoutVars>
          <dgm:dir/>
          <dgm:resizeHandles val="exact"/>
        </dgm:presLayoutVars>
      </dgm:prSet>
      <dgm:spPr/>
    </dgm:pt>
    <dgm:pt modelId="{79C7D96B-0B34-457E-89FF-93F98D52904E}" type="pres">
      <dgm:prSet presAssocID="{764C5864-ACD3-4954-B5BC-B7B35AA6F1C5}" presName="arrow" presStyleLbl="bgShp" presStyleIdx="0" presStyleCnt="1"/>
      <dgm:spPr/>
    </dgm:pt>
    <dgm:pt modelId="{83BBDDA6-B959-45FE-A9A2-4DC1830C7204}" type="pres">
      <dgm:prSet presAssocID="{764C5864-ACD3-4954-B5BC-B7B35AA6F1C5}" presName="points" presStyleCnt="0"/>
      <dgm:spPr/>
    </dgm:pt>
    <dgm:pt modelId="{F3FF81FD-8BCD-4645-AE8E-699688280404}" type="pres">
      <dgm:prSet presAssocID="{CFC48479-D590-4743-A8FA-7354ADA88352}" presName="compositeA" presStyleCnt="0"/>
      <dgm:spPr/>
    </dgm:pt>
    <dgm:pt modelId="{FD0DDC1F-AB14-444E-BA1A-87E1F2F99B16}" type="pres">
      <dgm:prSet presAssocID="{CFC48479-D590-4743-A8FA-7354ADA88352}" presName="textA" presStyleLbl="revTx" presStyleIdx="0" presStyleCnt="9">
        <dgm:presLayoutVars>
          <dgm:bulletEnabled val="1"/>
        </dgm:presLayoutVars>
      </dgm:prSet>
      <dgm:spPr/>
    </dgm:pt>
    <dgm:pt modelId="{13445368-5393-4B39-A004-04A83EA00DE7}" type="pres">
      <dgm:prSet presAssocID="{CFC48479-D590-4743-A8FA-7354ADA88352}" presName="circleA" presStyleLbl="node1" presStyleIdx="0" presStyleCnt="9"/>
      <dgm:spPr/>
    </dgm:pt>
    <dgm:pt modelId="{36D0FB48-810E-4D72-A213-DE5DC9459432}" type="pres">
      <dgm:prSet presAssocID="{CFC48479-D590-4743-A8FA-7354ADA88352}" presName="spaceA" presStyleCnt="0"/>
      <dgm:spPr/>
    </dgm:pt>
    <dgm:pt modelId="{245E5481-607C-40B5-BCAF-4EB187C05C06}" type="pres">
      <dgm:prSet presAssocID="{BAA6E584-F270-41DA-9726-E1D0C0E05B49}" presName="space" presStyleCnt="0"/>
      <dgm:spPr/>
    </dgm:pt>
    <dgm:pt modelId="{5B86793A-4A00-449B-BB1F-B440D22198D5}" type="pres">
      <dgm:prSet presAssocID="{D34F9631-F750-47C9-8A07-23AA981CEFB9}" presName="compositeB" presStyleCnt="0"/>
      <dgm:spPr/>
    </dgm:pt>
    <dgm:pt modelId="{3BD5D396-4BEF-428A-ACDC-3C82E907CB68}" type="pres">
      <dgm:prSet presAssocID="{D34F9631-F750-47C9-8A07-23AA981CEFB9}" presName="textB" presStyleLbl="revTx" presStyleIdx="1" presStyleCnt="9">
        <dgm:presLayoutVars>
          <dgm:bulletEnabled val="1"/>
        </dgm:presLayoutVars>
      </dgm:prSet>
      <dgm:spPr/>
    </dgm:pt>
    <dgm:pt modelId="{044E40D3-836C-463D-815A-226E039470F7}" type="pres">
      <dgm:prSet presAssocID="{D34F9631-F750-47C9-8A07-23AA981CEFB9}" presName="circleB" presStyleLbl="node1" presStyleIdx="1" presStyleCnt="9"/>
      <dgm:spPr/>
    </dgm:pt>
    <dgm:pt modelId="{9ED66F47-D20F-4F12-B9B0-1A6A8621497F}" type="pres">
      <dgm:prSet presAssocID="{D34F9631-F750-47C9-8A07-23AA981CEFB9}" presName="spaceB" presStyleCnt="0"/>
      <dgm:spPr/>
    </dgm:pt>
    <dgm:pt modelId="{88E38338-66BA-45D8-8994-B12A10BBFFE6}" type="pres">
      <dgm:prSet presAssocID="{20D2BB46-AA4E-469E-B972-95A8145C254B}" presName="space" presStyleCnt="0"/>
      <dgm:spPr/>
    </dgm:pt>
    <dgm:pt modelId="{4CBCB90B-F064-4BF4-B488-9C1B86AA3081}" type="pres">
      <dgm:prSet presAssocID="{FCED9AC9-311D-40E2-BB30-E05D462E5BD0}" presName="compositeA" presStyleCnt="0"/>
      <dgm:spPr/>
    </dgm:pt>
    <dgm:pt modelId="{ACDB898E-E59E-4BCA-ACE8-0331B0933770}" type="pres">
      <dgm:prSet presAssocID="{FCED9AC9-311D-40E2-BB30-E05D462E5BD0}" presName="textA" presStyleLbl="revTx" presStyleIdx="2" presStyleCnt="9" custScaleX="105846">
        <dgm:presLayoutVars>
          <dgm:bulletEnabled val="1"/>
        </dgm:presLayoutVars>
      </dgm:prSet>
      <dgm:spPr/>
    </dgm:pt>
    <dgm:pt modelId="{87C97960-46FF-4B77-9D0B-F57AD2F42995}" type="pres">
      <dgm:prSet presAssocID="{FCED9AC9-311D-40E2-BB30-E05D462E5BD0}" presName="circleA" presStyleLbl="node1" presStyleIdx="2" presStyleCnt="9"/>
      <dgm:spPr/>
    </dgm:pt>
    <dgm:pt modelId="{AFF4CB62-747A-44A2-8B55-A36A7B71E922}" type="pres">
      <dgm:prSet presAssocID="{FCED9AC9-311D-40E2-BB30-E05D462E5BD0}" presName="spaceA" presStyleCnt="0"/>
      <dgm:spPr/>
    </dgm:pt>
    <dgm:pt modelId="{D00D55C2-9823-47EE-8F78-D988764C7C58}" type="pres">
      <dgm:prSet presAssocID="{64B02DF9-1F27-4BC4-BC28-8A66E17FD595}" presName="space" presStyleCnt="0"/>
      <dgm:spPr/>
    </dgm:pt>
    <dgm:pt modelId="{ACD7899F-5718-41FE-BE2C-35136A521C14}" type="pres">
      <dgm:prSet presAssocID="{F9AEF52E-FADD-41B3-B73D-288A9DE55B51}" presName="compositeB" presStyleCnt="0"/>
      <dgm:spPr/>
    </dgm:pt>
    <dgm:pt modelId="{CE5488DA-0919-4E03-97AC-C848820E3740}" type="pres">
      <dgm:prSet presAssocID="{F9AEF52E-FADD-41B3-B73D-288A9DE55B51}" presName="textB" presStyleLbl="revTx" presStyleIdx="3" presStyleCnt="9">
        <dgm:presLayoutVars>
          <dgm:bulletEnabled val="1"/>
        </dgm:presLayoutVars>
      </dgm:prSet>
      <dgm:spPr/>
    </dgm:pt>
    <dgm:pt modelId="{0E81544B-8E30-4157-A0FC-3E4CF8F86EE3}" type="pres">
      <dgm:prSet presAssocID="{F9AEF52E-FADD-41B3-B73D-288A9DE55B51}" presName="circleB" presStyleLbl="node1" presStyleIdx="3" presStyleCnt="9"/>
      <dgm:spPr/>
    </dgm:pt>
    <dgm:pt modelId="{548D9972-E62C-4784-87C4-B0AF3D1BECD0}" type="pres">
      <dgm:prSet presAssocID="{F9AEF52E-FADD-41B3-B73D-288A9DE55B51}" presName="spaceB" presStyleCnt="0"/>
      <dgm:spPr/>
    </dgm:pt>
    <dgm:pt modelId="{353803B5-632E-4AE6-8C2D-3151A8FD7CAC}" type="pres">
      <dgm:prSet presAssocID="{E50F67CD-D908-4E33-BA2D-F853005A4249}" presName="space" presStyleCnt="0"/>
      <dgm:spPr/>
    </dgm:pt>
    <dgm:pt modelId="{8AED1FB4-AA4A-4B2C-82AF-E099DA1FCD1E}" type="pres">
      <dgm:prSet presAssocID="{1280040E-6E01-4543-8EF8-422FC6532DBB}" presName="compositeA" presStyleCnt="0"/>
      <dgm:spPr/>
    </dgm:pt>
    <dgm:pt modelId="{B566E7D9-5643-4134-B2FC-AC8E19C1FADC}" type="pres">
      <dgm:prSet presAssocID="{1280040E-6E01-4543-8EF8-422FC6532DBB}" presName="textA" presStyleLbl="revTx" presStyleIdx="4" presStyleCnt="9">
        <dgm:presLayoutVars>
          <dgm:bulletEnabled val="1"/>
        </dgm:presLayoutVars>
      </dgm:prSet>
      <dgm:spPr/>
    </dgm:pt>
    <dgm:pt modelId="{22A3C64B-ED27-4B04-9080-5740B2DA9557}" type="pres">
      <dgm:prSet presAssocID="{1280040E-6E01-4543-8EF8-422FC6532DBB}" presName="circleA" presStyleLbl="node1" presStyleIdx="4" presStyleCnt="9"/>
      <dgm:spPr/>
    </dgm:pt>
    <dgm:pt modelId="{0F1D8C3C-F4CE-48EC-A2B1-42BEBE4DBF95}" type="pres">
      <dgm:prSet presAssocID="{1280040E-6E01-4543-8EF8-422FC6532DBB}" presName="spaceA" presStyleCnt="0"/>
      <dgm:spPr/>
    </dgm:pt>
    <dgm:pt modelId="{E0DFD1CC-5467-42FD-949E-9F4AC40C04DD}" type="pres">
      <dgm:prSet presAssocID="{A2E82136-F367-4A03-B1D8-F3B505F00397}" presName="space" presStyleCnt="0"/>
      <dgm:spPr/>
    </dgm:pt>
    <dgm:pt modelId="{AA07DE75-6999-4799-BD8D-1E8BE9862C24}" type="pres">
      <dgm:prSet presAssocID="{EE1A2AE0-7146-4801-9A78-7D9788DE509B}" presName="compositeB" presStyleCnt="0"/>
      <dgm:spPr/>
    </dgm:pt>
    <dgm:pt modelId="{B30BDA22-DEC6-42CE-980F-79B4E6DE4623}" type="pres">
      <dgm:prSet presAssocID="{EE1A2AE0-7146-4801-9A78-7D9788DE509B}" presName="textB" presStyleLbl="revTx" presStyleIdx="5" presStyleCnt="9">
        <dgm:presLayoutVars>
          <dgm:bulletEnabled val="1"/>
        </dgm:presLayoutVars>
      </dgm:prSet>
      <dgm:spPr/>
    </dgm:pt>
    <dgm:pt modelId="{EE9BBF94-1D90-47D7-B9F0-6C0BC427B301}" type="pres">
      <dgm:prSet presAssocID="{EE1A2AE0-7146-4801-9A78-7D9788DE509B}" presName="circleB" presStyleLbl="node1" presStyleIdx="5" presStyleCnt="9"/>
      <dgm:spPr/>
    </dgm:pt>
    <dgm:pt modelId="{A25395E7-5466-4DA3-8D50-67D4C4BB0617}" type="pres">
      <dgm:prSet presAssocID="{EE1A2AE0-7146-4801-9A78-7D9788DE509B}" presName="spaceB" presStyleCnt="0"/>
      <dgm:spPr/>
    </dgm:pt>
    <dgm:pt modelId="{43183BC0-5C24-4689-BE2D-ECF03C881B0F}" type="pres">
      <dgm:prSet presAssocID="{D14F23DD-9A9C-4BA3-9B67-DE126226DD25}" presName="space" presStyleCnt="0"/>
      <dgm:spPr/>
    </dgm:pt>
    <dgm:pt modelId="{7D884DB8-8000-41F9-9365-EC897F4C6C63}" type="pres">
      <dgm:prSet presAssocID="{DAB47995-0648-4440-81B2-B79B9F6AFF90}" presName="compositeA" presStyleCnt="0"/>
      <dgm:spPr/>
    </dgm:pt>
    <dgm:pt modelId="{0963EAF5-F932-4748-BFFF-31AA8C8B6AC9}" type="pres">
      <dgm:prSet presAssocID="{DAB47995-0648-4440-81B2-B79B9F6AFF90}" presName="textA" presStyleLbl="revTx" presStyleIdx="6" presStyleCnt="9" custScaleX="124272">
        <dgm:presLayoutVars>
          <dgm:bulletEnabled val="1"/>
        </dgm:presLayoutVars>
      </dgm:prSet>
      <dgm:spPr/>
    </dgm:pt>
    <dgm:pt modelId="{D08A1792-0E5B-4474-8658-6A9E24D81250}" type="pres">
      <dgm:prSet presAssocID="{DAB47995-0648-4440-81B2-B79B9F6AFF90}" presName="circleA" presStyleLbl="node1" presStyleIdx="6" presStyleCnt="9"/>
      <dgm:spPr/>
    </dgm:pt>
    <dgm:pt modelId="{59C543FC-AEC4-46CE-BDD7-60E7BF2C75D5}" type="pres">
      <dgm:prSet presAssocID="{DAB47995-0648-4440-81B2-B79B9F6AFF90}" presName="spaceA" presStyleCnt="0"/>
      <dgm:spPr/>
    </dgm:pt>
    <dgm:pt modelId="{4C81B90A-6041-46F5-9FCA-E10D2672CC0B}" type="pres">
      <dgm:prSet presAssocID="{77C0DAD9-8FE2-4FF9-837D-79825CBEB30F}" presName="space" presStyleCnt="0"/>
      <dgm:spPr/>
    </dgm:pt>
    <dgm:pt modelId="{FB40AA53-7368-49D3-BFE3-19F505BDC212}" type="pres">
      <dgm:prSet presAssocID="{411F3EF1-E7AA-41B3-851B-934448876597}" presName="compositeB" presStyleCnt="0"/>
      <dgm:spPr/>
    </dgm:pt>
    <dgm:pt modelId="{DAF05611-AAF5-49EE-84FB-CC0B4E8840B3}" type="pres">
      <dgm:prSet presAssocID="{411F3EF1-E7AA-41B3-851B-934448876597}" presName="textB" presStyleLbl="revTx" presStyleIdx="7" presStyleCnt="9" custLinFactNeighborX="5297" custLinFactNeighborY="372">
        <dgm:presLayoutVars>
          <dgm:bulletEnabled val="1"/>
        </dgm:presLayoutVars>
      </dgm:prSet>
      <dgm:spPr/>
    </dgm:pt>
    <dgm:pt modelId="{3EAF02FC-3633-4AE9-BCEA-2F202175BEEE}" type="pres">
      <dgm:prSet presAssocID="{411F3EF1-E7AA-41B3-851B-934448876597}" presName="circleB" presStyleLbl="node1" presStyleIdx="7" presStyleCnt="9"/>
      <dgm:spPr/>
    </dgm:pt>
    <dgm:pt modelId="{90AD6027-9C82-4D13-A646-2ACFAAF23FD0}" type="pres">
      <dgm:prSet presAssocID="{411F3EF1-E7AA-41B3-851B-934448876597}" presName="spaceB" presStyleCnt="0"/>
      <dgm:spPr/>
    </dgm:pt>
    <dgm:pt modelId="{66751AD6-FBBD-418C-B000-B98E57DA6B98}" type="pres">
      <dgm:prSet presAssocID="{E26B6A92-5351-4B16-86FE-B790EF7BC24B}" presName="space" presStyleCnt="0"/>
      <dgm:spPr/>
    </dgm:pt>
    <dgm:pt modelId="{FEDD4B04-605D-46F0-98A3-4C33E30DF270}" type="pres">
      <dgm:prSet presAssocID="{1CFB139E-0C29-497E-8ED4-135411CC6170}" presName="compositeA" presStyleCnt="0"/>
      <dgm:spPr/>
    </dgm:pt>
    <dgm:pt modelId="{9A2E03E9-FEBB-41F0-837F-E536304247A9}" type="pres">
      <dgm:prSet presAssocID="{1CFB139E-0C29-497E-8ED4-135411CC6170}" presName="textA" presStyleLbl="revTx" presStyleIdx="8" presStyleCnt="9" custScaleX="115156">
        <dgm:presLayoutVars>
          <dgm:bulletEnabled val="1"/>
        </dgm:presLayoutVars>
      </dgm:prSet>
      <dgm:spPr/>
    </dgm:pt>
    <dgm:pt modelId="{8033ACB5-2BAD-42F2-A381-6064BD131343}" type="pres">
      <dgm:prSet presAssocID="{1CFB139E-0C29-497E-8ED4-135411CC6170}" presName="circleA" presStyleLbl="node1" presStyleIdx="8" presStyleCnt="9"/>
      <dgm:spPr/>
    </dgm:pt>
    <dgm:pt modelId="{E6F54F1D-D5BE-49B1-BB2E-C75F22983F02}" type="pres">
      <dgm:prSet presAssocID="{1CFB139E-0C29-497E-8ED4-135411CC6170}" presName="spaceA" presStyleCnt="0"/>
      <dgm:spPr/>
    </dgm:pt>
  </dgm:ptLst>
  <dgm:cxnLst>
    <dgm:cxn modelId="{99BE430E-4D7F-474D-9253-1A3D1F6F1BD6}" type="presOf" srcId="{411F3EF1-E7AA-41B3-851B-934448876597}" destId="{DAF05611-AAF5-49EE-84FB-CC0B4E8840B3}" srcOrd="0" destOrd="0" presId="urn:microsoft.com/office/officeart/2005/8/layout/hProcess11"/>
    <dgm:cxn modelId="{F62AEB16-E0F1-4B1A-ABF0-9373D447CA1B}" srcId="{764C5864-ACD3-4954-B5BC-B7B35AA6F1C5}" destId="{EE1A2AE0-7146-4801-9A78-7D9788DE509B}" srcOrd="5" destOrd="0" parTransId="{A0F59F11-4340-4921-B410-62E36C426462}" sibTransId="{D14F23DD-9A9C-4BA3-9B67-DE126226DD25}"/>
    <dgm:cxn modelId="{01FA7720-30FF-4F6A-B73A-F5FEA6C58ED0}" srcId="{764C5864-ACD3-4954-B5BC-B7B35AA6F1C5}" destId="{D34F9631-F750-47C9-8A07-23AA981CEFB9}" srcOrd="1" destOrd="0" parTransId="{560723B6-1B42-48B1-923C-AB404CB17BB4}" sibTransId="{20D2BB46-AA4E-469E-B972-95A8145C254B}"/>
    <dgm:cxn modelId="{EE40C529-6F5F-46C8-8419-D9FDD2E18BBA}" type="presOf" srcId="{764C5864-ACD3-4954-B5BC-B7B35AA6F1C5}" destId="{8A716B8C-FDDE-4C83-9835-DCB546DC8B05}" srcOrd="0" destOrd="0" presId="urn:microsoft.com/office/officeart/2005/8/layout/hProcess11"/>
    <dgm:cxn modelId="{D9902A36-ECA2-4E09-A008-16B583C59A11}" srcId="{764C5864-ACD3-4954-B5BC-B7B35AA6F1C5}" destId="{FCED9AC9-311D-40E2-BB30-E05D462E5BD0}" srcOrd="2" destOrd="0" parTransId="{091F2FB0-45A4-4DAD-B273-6B69805A2DE8}" sibTransId="{64B02DF9-1F27-4BC4-BC28-8A66E17FD595}"/>
    <dgm:cxn modelId="{04A64336-E719-4009-A780-7328820762BE}" type="presOf" srcId="{D34F9631-F750-47C9-8A07-23AA981CEFB9}" destId="{3BD5D396-4BEF-428A-ACDC-3C82E907CB68}" srcOrd="0" destOrd="0" presId="urn:microsoft.com/office/officeart/2005/8/layout/hProcess11"/>
    <dgm:cxn modelId="{F9B7E13F-5EB2-4635-816D-7C4581E407FC}" type="presOf" srcId="{CFC48479-D590-4743-A8FA-7354ADA88352}" destId="{FD0DDC1F-AB14-444E-BA1A-87E1F2F99B16}" srcOrd="0" destOrd="0" presId="urn:microsoft.com/office/officeart/2005/8/layout/hProcess11"/>
    <dgm:cxn modelId="{CF3EFC51-6F7E-4579-82F6-57094A388504}" type="presOf" srcId="{F9AEF52E-FADD-41B3-B73D-288A9DE55B51}" destId="{CE5488DA-0919-4E03-97AC-C848820E3740}" srcOrd="0" destOrd="0" presId="urn:microsoft.com/office/officeart/2005/8/layout/hProcess11"/>
    <dgm:cxn modelId="{C64ACA52-616A-43D2-A30E-C6C7CCE8A053}" type="presOf" srcId="{FCED9AC9-311D-40E2-BB30-E05D462E5BD0}" destId="{ACDB898E-E59E-4BCA-ACE8-0331B0933770}" srcOrd="0" destOrd="0" presId="urn:microsoft.com/office/officeart/2005/8/layout/hProcess11"/>
    <dgm:cxn modelId="{F1934475-5AFA-438C-8E6E-E29DFF410845}" srcId="{764C5864-ACD3-4954-B5BC-B7B35AA6F1C5}" destId="{F9AEF52E-FADD-41B3-B73D-288A9DE55B51}" srcOrd="3" destOrd="0" parTransId="{D9B3F2F9-8815-4D5E-981F-DB17CB0930F3}" sibTransId="{E50F67CD-D908-4E33-BA2D-F853005A4249}"/>
    <dgm:cxn modelId="{D284B28D-2323-476A-861D-C6C1ED7D1182}" type="presOf" srcId="{1280040E-6E01-4543-8EF8-422FC6532DBB}" destId="{B566E7D9-5643-4134-B2FC-AC8E19C1FADC}" srcOrd="0" destOrd="0" presId="urn:microsoft.com/office/officeart/2005/8/layout/hProcess11"/>
    <dgm:cxn modelId="{C6374D8F-95C5-4FBF-AFE0-70535233038F}" srcId="{764C5864-ACD3-4954-B5BC-B7B35AA6F1C5}" destId="{DAB47995-0648-4440-81B2-B79B9F6AFF90}" srcOrd="6" destOrd="0" parTransId="{256D66EA-0A25-4623-B02B-A3FB6CB9FC74}" sibTransId="{77C0DAD9-8FE2-4FF9-837D-79825CBEB30F}"/>
    <dgm:cxn modelId="{3F6B5D92-0630-43C2-A87C-CFF65B9CB1EC}" srcId="{764C5864-ACD3-4954-B5BC-B7B35AA6F1C5}" destId="{CFC48479-D590-4743-A8FA-7354ADA88352}" srcOrd="0" destOrd="0" parTransId="{3D32624F-6F7D-494D-8C7D-7D5B829B0FF8}" sibTransId="{BAA6E584-F270-41DA-9726-E1D0C0E05B49}"/>
    <dgm:cxn modelId="{A0B5CAB6-48CD-47C7-90AE-BE07FF5F2BCA}" srcId="{764C5864-ACD3-4954-B5BC-B7B35AA6F1C5}" destId="{411F3EF1-E7AA-41B3-851B-934448876597}" srcOrd="7" destOrd="0" parTransId="{C3920B22-A3FA-475F-B3B5-2A0E48CD71FC}" sibTransId="{E26B6A92-5351-4B16-86FE-B790EF7BC24B}"/>
    <dgm:cxn modelId="{837D3CC9-7C6E-4514-86F3-7EEA31C1C77E}" srcId="{764C5864-ACD3-4954-B5BC-B7B35AA6F1C5}" destId="{1CFB139E-0C29-497E-8ED4-135411CC6170}" srcOrd="8" destOrd="0" parTransId="{67F5F9EC-DE3A-4215-8AFD-BFEABC9E3CFD}" sibTransId="{8ACE9208-CFA7-4DA8-9B8A-8911E3010AD6}"/>
    <dgm:cxn modelId="{3EC9CDCB-139E-4FC9-ACB0-B0727F422089}" srcId="{764C5864-ACD3-4954-B5BC-B7B35AA6F1C5}" destId="{1280040E-6E01-4543-8EF8-422FC6532DBB}" srcOrd="4" destOrd="0" parTransId="{8C4CBB35-00ED-439A-8647-C6D402E77102}" sibTransId="{A2E82136-F367-4A03-B1D8-F3B505F00397}"/>
    <dgm:cxn modelId="{64BF83E3-8C5E-4D5B-BC53-EB5BA3F01DFC}" type="presOf" srcId="{DAB47995-0648-4440-81B2-B79B9F6AFF90}" destId="{0963EAF5-F932-4748-BFFF-31AA8C8B6AC9}" srcOrd="0" destOrd="0" presId="urn:microsoft.com/office/officeart/2005/8/layout/hProcess11"/>
    <dgm:cxn modelId="{4941F5E5-7F46-45A9-902B-F14C3B564C03}" type="presOf" srcId="{EE1A2AE0-7146-4801-9A78-7D9788DE509B}" destId="{B30BDA22-DEC6-42CE-980F-79B4E6DE4623}" srcOrd="0" destOrd="0" presId="urn:microsoft.com/office/officeart/2005/8/layout/hProcess11"/>
    <dgm:cxn modelId="{D6E3EDFD-72F8-4713-AAFB-BC1181F6C66E}" type="presOf" srcId="{1CFB139E-0C29-497E-8ED4-135411CC6170}" destId="{9A2E03E9-FEBB-41F0-837F-E536304247A9}" srcOrd="0" destOrd="0" presId="urn:microsoft.com/office/officeart/2005/8/layout/hProcess11"/>
    <dgm:cxn modelId="{F445FDF9-D56F-4A89-9835-A3042991400D}" type="presParOf" srcId="{8A716B8C-FDDE-4C83-9835-DCB546DC8B05}" destId="{79C7D96B-0B34-457E-89FF-93F98D52904E}" srcOrd="0" destOrd="0" presId="urn:microsoft.com/office/officeart/2005/8/layout/hProcess11"/>
    <dgm:cxn modelId="{AA4DA1F1-D552-4787-ADB9-7542C29DA760}" type="presParOf" srcId="{8A716B8C-FDDE-4C83-9835-DCB546DC8B05}" destId="{83BBDDA6-B959-45FE-A9A2-4DC1830C7204}" srcOrd="1" destOrd="0" presId="urn:microsoft.com/office/officeart/2005/8/layout/hProcess11"/>
    <dgm:cxn modelId="{609CD434-EA32-49E8-ACF2-5662A8519053}" type="presParOf" srcId="{83BBDDA6-B959-45FE-A9A2-4DC1830C7204}" destId="{F3FF81FD-8BCD-4645-AE8E-699688280404}" srcOrd="0" destOrd="0" presId="urn:microsoft.com/office/officeart/2005/8/layout/hProcess11"/>
    <dgm:cxn modelId="{2DEB4FC2-3C06-43E3-BA23-608F35AD2705}" type="presParOf" srcId="{F3FF81FD-8BCD-4645-AE8E-699688280404}" destId="{FD0DDC1F-AB14-444E-BA1A-87E1F2F99B16}" srcOrd="0" destOrd="0" presId="urn:microsoft.com/office/officeart/2005/8/layout/hProcess11"/>
    <dgm:cxn modelId="{AF7E862A-5EB6-46A4-A5AF-AAF78D46A6F9}" type="presParOf" srcId="{F3FF81FD-8BCD-4645-AE8E-699688280404}" destId="{13445368-5393-4B39-A004-04A83EA00DE7}" srcOrd="1" destOrd="0" presId="urn:microsoft.com/office/officeart/2005/8/layout/hProcess11"/>
    <dgm:cxn modelId="{16E35EF9-FFA3-4411-AA72-92B1DF3C24CE}" type="presParOf" srcId="{F3FF81FD-8BCD-4645-AE8E-699688280404}" destId="{36D0FB48-810E-4D72-A213-DE5DC9459432}" srcOrd="2" destOrd="0" presId="urn:microsoft.com/office/officeart/2005/8/layout/hProcess11"/>
    <dgm:cxn modelId="{F88D20D4-FD30-4E59-93E4-835D37BACA4B}" type="presParOf" srcId="{83BBDDA6-B959-45FE-A9A2-4DC1830C7204}" destId="{245E5481-607C-40B5-BCAF-4EB187C05C06}" srcOrd="1" destOrd="0" presId="urn:microsoft.com/office/officeart/2005/8/layout/hProcess11"/>
    <dgm:cxn modelId="{4303A083-65A4-4A7F-AE4E-FE7384647C87}" type="presParOf" srcId="{83BBDDA6-B959-45FE-A9A2-4DC1830C7204}" destId="{5B86793A-4A00-449B-BB1F-B440D22198D5}" srcOrd="2" destOrd="0" presId="urn:microsoft.com/office/officeart/2005/8/layout/hProcess11"/>
    <dgm:cxn modelId="{C2110B66-68C6-4C6B-AA34-A65371E4606E}" type="presParOf" srcId="{5B86793A-4A00-449B-BB1F-B440D22198D5}" destId="{3BD5D396-4BEF-428A-ACDC-3C82E907CB68}" srcOrd="0" destOrd="0" presId="urn:microsoft.com/office/officeart/2005/8/layout/hProcess11"/>
    <dgm:cxn modelId="{55BE0567-75C6-41AF-BA6F-0910E97C227B}" type="presParOf" srcId="{5B86793A-4A00-449B-BB1F-B440D22198D5}" destId="{044E40D3-836C-463D-815A-226E039470F7}" srcOrd="1" destOrd="0" presId="urn:microsoft.com/office/officeart/2005/8/layout/hProcess11"/>
    <dgm:cxn modelId="{4BF5C584-9B19-4A7F-B674-92555704CCCF}" type="presParOf" srcId="{5B86793A-4A00-449B-BB1F-B440D22198D5}" destId="{9ED66F47-D20F-4F12-B9B0-1A6A8621497F}" srcOrd="2" destOrd="0" presId="urn:microsoft.com/office/officeart/2005/8/layout/hProcess11"/>
    <dgm:cxn modelId="{7CFD9893-F249-46C2-8A3B-07CD1025D01F}" type="presParOf" srcId="{83BBDDA6-B959-45FE-A9A2-4DC1830C7204}" destId="{88E38338-66BA-45D8-8994-B12A10BBFFE6}" srcOrd="3" destOrd="0" presId="urn:microsoft.com/office/officeart/2005/8/layout/hProcess11"/>
    <dgm:cxn modelId="{3B73A383-3154-45B4-A0A5-5F667E71707C}" type="presParOf" srcId="{83BBDDA6-B959-45FE-A9A2-4DC1830C7204}" destId="{4CBCB90B-F064-4BF4-B488-9C1B86AA3081}" srcOrd="4" destOrd="0" presId="urn:microsoft.com/office/officeart/2005/8/layout/hProcess11"/>
    <dgm:cxn modelId="{0351E406-5178-40B4-9726-D7C61DE29825}" type="presParOf" srcId="{4CBCB90B-F064-4BF4-B488-9C1B86AA3081}" destId="{ACDB898E-E59E-4BCA-ACE8-0331B0933770}" srcOrd="0" destOrd="0" presId="urn:microsoft.com/office/officeart/2005/8/layout/hProcess11"/>
    <dgm:cxn modelId="{4392C3B9-0DEC-42DC-99EB-617BD1664D91}" type="presParOf" srcId="{4CBCB90B-F064-4BF4-B488-9C1B86AA3081}" destId="{87C97960-46FF-4B77-9D0B-F57AD2F42995}" srcOrd="1" destOrd="0" presId="urn:microsoft.com/office/officeart/2005/8/layout/hProcess11"/>
    <dgm:cxn modelId="{C445A3E1-B1B6-4CE7-A82F-C513F64B69DA}" type="presParOf" srcId="{4CBCB90B-F064-4BF4-B488-9C1B86AA3081}" destId="{AFF4CB62-747A-44A2-8B55-A36A7B71E922}" srcOrd="2" destOrd="0" presId="urn:microsoft.com/office/officeart/2005/8/layout/hProcess11"/>
    <dgm:cxn modelId="{BF4D971F-8B54-48F1-A7EE-C0A1B9234773}" type="presParOf" srcId="{83BBDDA6-B959-45FE-A9A2-4DC1830C7204}" destId="{D00D55C2-9823-47EE-8F78-D988764C7C58}" srcOrd="5" destOrd="0" presId="urn:microsoft.com/office/officeart/2005/8/layout/hProcess11"/>
    <dgm:cxn modelId="{1C5812E7-D5F1-42AE-B079-76184FFFB736}" type="presParOf" srcId="{83BBDDA6-B959-45FE-A9A2-4DC1830C7204}" destId="{ACD7899F-5718-41FE-BE2C-35136A521C14}" srcOrd="6" destOrd="0" presId="urn:microsoft.com/office/officeart/2005/8/layout/hProcess11"/>
    <dgm:cxn modelId="{92B4603C-BAC4-4B96-901C-06FFB6537CC7}" type="presParOf" srcId="{ACD7899F-5718-41FE-BE2C-35136A521C14}" destId="{CE5488DA-0919-4E03-97AC-C848820E3740}" srcOrd="0" destOrd="0" presId="urn:microsoft.com/office/officeart/2005/8/layout/hProcess11"/>
    <dgm:cxn modelId="{08CED797-0148-47B0-B8BC-89799DFE9284}" type="presParOf" srcId="{ACD7899F-5718-41FE-BE2C-35136A521C14}" destId="{0E81544B-8E30-4157-A0FC-3E4CF8F86EE3}" srcOrd="1" destOrd="0" presId="urn:microsoft.com/office/officeart/2005/8/layout/hProcess11"/>
    <dgm:cxn modelId="{EF3E6858-7DC1-4DB6-B4E8-A4D32E25C846}" type="presParOf" srcId="{ACD7899F-5718-41FE-BE2C-35136A521C14}" destId="{548D9972-E62C-4784-87C4-B0AF3D1BECD0}" srcOrd="2" destOrd="0" presId="urn:microsoft.com/office/officeart/2005/8/layout/hProcess11"/>
    <dgm:cxn modelId="{5C1C9C13-7FD5-46EF-BF2F-41B08F42E92B}" type="presParOf" srcId="{83BBDDA6-B959-45FE-A9A2-4DC1830C7204}" destId="{353803B5-632E-4AE6-8C2D-3151A8FD7CAC}" srcOrd="7" destOrd="0" presId="urn:microsoft.com/office/officeart/2005/8/layout/hProcess11"/>
    <dgm:cxn modelId="{F5DA1F62-5CB7-4039-9C95-1204F705CC15}" type="presParOf" srcId="{83BBDDA6-B959-45FE-A9A2-4DC1830C7204}" destId="{8AED1FB4-AA4A-4B2C-82AF-E099DA1FCD1E}" srcOrd="8" destOrd="0" presId="urn:microsoft.com/office/officeart/2005/8/layout/hProcess11"/>
    <dgm:cxn modelId="{E31A2635-155B-4436-8D12-878BB0D11DA1}" type="presParOf" srcId="{8AED1FB4-AA4A-4B2C-82AF-E099DA1FCD1E}" destId="{B566E7D9-5643-4134-B2FC-AC8E19C1FADC}" srcOrd="0" destOrd="0" presId="urn:microsoft.com/office/officeart/2005/8/layout/hProcess11"/>
    <dgm:cxn modelId="{C201ACD1-7FE2-4E08-AA70-C4B263CC5DD7}" type="presParOf" srcId="{8AED1FB4-AA4A-4B2C-82AF-E099DA1FCD1E}" destId="{22A3C64B-ED27-4B04-9080-5740B2DA9557}" srcOrd="1" destOrd="0" presId="urn:microsoft.com/office/officeart/2005/8/layout/hProcess11"/>
    <dgm:cxn modelId="{0A879E65-6420-49CA-9524-C32B154A97A4}" type="presParOf" srcId="{8AED1FB4-AA4A-4B2C-82AF-E099DA1FCD1E}" destId="{0F1D8C3C-F4CE-48EC-A2B1-42BEBE4DBF95}" srcOrd="2" destOrd="0" presId="urn:microsoft.com/office/officeart/2005/8/layout/hProcess11"/>
    <dgm:cxn modelId="{B3369A37-669A-49CA-8CF5-4BCE4E14B0A2}" type="presParOf" srcId="{83BBDDA6-B959-45FE-A9A2-4DC1830C7204}" destId="{E0DFD1CC-5467-42FD-949E-9F4AC40C04DD}" srcOrd="9" destOrd="0" presId="urn:microsoft.com/office/officeart/2005/8/layout/hProcess11"/>
    <dgm:cxn modelId="{74A5C6E7-B09D-415A-AF69-A150590C3819}" type="presParOf" srcId="{83BBDDA6-B959-45FE-A9A2-4DC1830C7204}" destId="{AA07DE75-6999-4799-BD8D-1E8BE9862C24}" srcOrd="10" destOrd="0" presId="urn:microsoft.com/office/officeart/2005/8/layout/hProcess11"/>
    <dgm:cxn modelId="{8741FEFB-BD96-418B-B7B3-245118187407}" type="presParOf" srcId="{AA07DE75-6999-4799-BD8D-1E8BE9862C24}" destId="{B30BDA22-DEC6-42CE-980F-79B4E6DE4623}" srcOrd="0" destOrd="0" presId="urn:microsoft.com/office/officeart/2005/8/layout/hProcess11"/>
    <dgm:cxn modelId="{AB04E135-2B09-41E4-B65B-F7C990523DC1}" type="presParOf" srcId="{AA07DE75-6999-4799-BD8D-1E8BE9862C24}" destId="{EE9BBF94-1D90-47D7-B9F0-6C0BC427B301}" srcOrd="1" destOrd="0" presId="urn:microsoft.com/office/officeart/2005/8/layout/hProcess11"/>
    <dgm:cxn modelId="{1C49FFF5-6E1C-4751-AC45-1185EB348A39}" type="presParOf" srcId="{AA07DE75-6999-4799-BD8D-1E8BE9862C24}" destId="{A25395E7-5466-4DA3-8D50-67D4C4BB0617}" srcOrd="2" destOrd="0" presId="urn:microsoft.com/office/officeart/2005/8/layout/hProcess11"/>
    <dgm:cxn modelId="{993F4FF2-1F4B-4048-9388-BFA46D0D597F}" type="presParOf" srcId="{83BBDDA6-B959-45FE-A9A2-4DC1830C7204}" destId="{43183BC0-5C24-4689-BE2D-ECF03C881B0F}" srcOrd="11" destOrd="0" presId="urn:microsoft.com/office/officeart/2005/8/layout/hProcess11"/>
    <dgm:cxn modelId="{1A8A3827-9554-46DD-8B07-821AAB47908C}" type="presParOf" srcId="{83BBDDA6-B959-45FE-A9A2-4DC1830C7204}" destId="{7D884DB8-8000-41F9-9365-EC897F4C6C63}" srcOrd="12" destOrd="0" presId="urn:microsoft.com/office/officeart/2005/8/layout/hProcess11"/>
    <dgm:cxn modelId="{C5BE3676-DF9F-4CF4-97AD-A714A4AC13ED}" type="presParOf" srcId="{7D884DB8-8000-41F9-9365-EC897F4C6C63}" destId="{0963EAF5-F932-4748-BFFF-31AA8C8B6AC9}" srcOrd="0" destOrd="0" presId="urn:microsoft.com/office/officeart/2005/8/layout/hProcess11"/>
    <dgm:cxn modelId="{2A5A6EA6-8BA1-4EDB-BF84-84D2989F7DC3}" type="presParOf" srcId="{7D884DB8-8000-41F9-9365-EC897F4C6C63}" destId="{D08A1792-0E5B-4474-8658-6A9E24D81250}" srcOrd="1" destOrd="0" presId="urn:microsoft.com/office/officeart/2005/8/layout/hProcess11"/>
    <dgm:cxn modelId="{EE461F99-ED89-4D12-85C1-001AD9D552CE}" type="presParOf" srcId="{7D884DB8-8000-41F9-9365-EC897F4C6C63}" destId="{59C543FC-AEC4-46CE-BDD7-60E7BF2C75D5}" srcOrd="2" destOrd="0" presId="urn:microsoft.com/office/officeart/2005/8/layout/hProcess11"/>
    <dgm:cxn modelId="{3CEDFBF6-1B56-4D11-9A8F-51BB2E95C12E}" type="presParOf" srcId="{83BBDDA6-B959-45FE-A9A2-4DC1830C7204}" destId="{4C81B90A-6041-46F5-9FCA-E10D2672CC0B}" srcOrd="13" destOrd="0" presId="urn:microsoft.com/office/officeart/2005/8/layout/hProcess11"/>
    <dgm:cxn modelId="{EFDBD988-1732-4449-AF99-E6B7EC6794D6}" type="presParOf" srcId="{83BBDDA6-B959-45FE-A9A2-4DC1830C7204}" destId="{FB40AA53-7368-49D3-BFE3-19F505BDC212}" srcOrd="14" destOrd="0" presId="urn:microsoft.com/office/officeart/2005/8/layout/hProcess11"/>
    <dgm:cxn modelId="{F6527569-997D-4288-B43A-A32B60B89313}" type="presParOf" srcId="{FB40AA53-7368-49D3-BFE3-19F505BDC212}" destId="{DAF05611-AAF5-49EE-84FB-CC0B4E8840B3}" srcOrd="0" destOrd="0" presId="urn:microsoft.com/office/officeart/2005/8/layout/hProcess11"/>
    <dgm:cxn modelId="{7E213D1F-D281-46EB-8F05-BC15942DCF44}" type="presParOf" srcId="{FB40AA53-7368-49D3-BFE3-19F505BDC212}" destId="{3EAF02FC-3633-4AE9-BCEA-2F202175BEEE}" srcOrd="1" destOrd="0" presId="urn:microsoft.com/office/officeart/2005/8/layout/hProcess11"/>
    <dgm:cxn modelId="{ABF1F6B7-C0E1-415D-B779-2B62FB844303}" type="presParOf" srcId="{FB40AA53-7368-49D3-BFE3-19F505BDC212}" destId="{90AD6027-9C82-4D13-A646-2ACFAAF23FD0}" srcOrd="2" destOrd="0" presId="urn:microsoft.com/office/officeart/2005/8/layout/hProcess11"/>
    <dgm:cxn modelId="{8EF09B4E-055F-47E7-AF7F-179C068A4A0B}" type="presParOf" srcId="{83BBDDA6-B959-45FE-A9A2-4DC1830C7204}" destId="{66751AD6-FBBD-418C-B000-B98E57DA6B98}" srcOrd="15" destOrd="0" presId="urn:microsoft.com/office/officeart/2005/8/layout/hProcess11"/>
    <dgm:cxn modelId="{39BDB09B-48B8-433F-978E-7A71236833F9}" type="presParOf" srcId="{83BBDDA6-B959-45FE-A9A2-4DC1830C7204}" destId="{FEDD4B04-605D-46F0-98A3-4C33E30DF270}" srcOrd="16" destOrd="0" presId="urn:microsoft.com/office/officeart/2005/8/layout/hProcess11"/>
    <dgm:cxn modelId="{D2D39F74-30FA-4D4B-80F4-0C3656BBBE0D}" type="presParOf" srcId="{FEDD4B04-605D-46F0-98A3-4C33E30DF270}" destId="{9A2E03E9-FEBB-41F0-837F-E536304247A9}" srcOrd="0" destOrd="0" presId="urn:microsoft.com/office/officeart/2005/8/layout/hProcess11"/>
    <dgm:cxn modelId="{13C532FC-17FF-4540-AAC3-1AC53E4FC82A}" type="presParOf" srcId="{FEDD4B04-605D-46F0-98A3-4C33E30DF270}" destId="{8033ACB5-2BAD-42F2-A381-6064BD131343}" srcOrd="1" destOrd="0" presId="urn:microsoft.com/office/officeart/2005/8/layout/hProcess11"/>
    <dgm:cxn modelId="{9045B039-EC9E-4684-A302-5A95D983F701}" type="presParOf" srcId="{FEDD4B04-605D-46F0-98A3-4C33E30DF270}" destId="{E6F54F1D-D5BE-49B1-BB2E-C75F22983F0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C7D96B-0B34-457E-89FF-93F98D52904E}">
      <dsp:nvSpPr>
        <dsp:cNvPr id="0" name=""/>
        <dsp:cNvSpPr/>
      </dsp:nvSpPr>
      <dsp:spPr>
        <a:xfrm>
          <a:off x="0" y="960120"/>
          <a:ext cx="7846220" cy="128016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0DDC1F-AB14-444E-BA1A-87E1F2F99B16}">
      <dsp:nvSpPr>
        <dsp:cNvPr id="0" name=""/>
        <dsp:cNvSpPr/>
      </dsp:nvSpPr>
      <dsp:spPr>
        <a:xfrm>
          <a:off x="1884" y="0"/>
          <a:ext cx="716331" cy="1280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/>
            <a:t>Project proposal</a:t>
          </a:r>
          <a:br>
            <a:rPr lang="en-IN" sz="1000" kern="1200" dirty="0"/>
          </a:br>
          <a:r>
            <a:rPr lang="en-IN" sz="900" b="1" kern="1200" dirty="0">
              <a:solidFill>
                <a:schemeClr val="bg1">
                  <a:lumMod val="50000"/>
                </a:schemeClr>
              </a:solidFill>
            </a:rPr>
            <a:t>02/27, 2024</a:t>
          </a:r>
        </a:p>
      </dsp:txBody>
      <dsp:txXfrm>
        <a:off x="1884" y="0"/>
        <a:ext cx="716331" cy="1280160"/>
      </dsp:txXfrm>
    </dsp:sp>
    <dsp:sp modelId="{13445368-5393-4B39-A004-04A83EA00DE7}">
      <dsp:nvSpPr>
        <dsp:cNvPr id="0" name=""/>
        <dsp:cNvSpPr/>
      </dsp:nvSpPr>
      <dsp:spPr>
        <a:xfrm>
          <a:off x="200030" y="1440180"/>
          <a:ext cx="320040" cy="3200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D5D396-4BEF-428A-ACDC-3C82E907CB68}">
      <dsp:nvSpPr>
        <dsp:cNvPr id="0" name=""/>
        <dsp:cNvSpPr/>
      </dsp:nvSpPr>
      <dsp:spPr>
        <a:xfrm>
          <a:off x="754032" y="1920240"/>
          <a:ext cx="716331" cy="1280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/>
            <a:t>Acquire PI and KI involved in </a:t>
          </a:r>
          <a:r>
            <a:rPr lang="en-IN" sz="1000" kern="1200" dirty="0" err="1"/>
            <a:t>Dlock</a:t>
          </a:r>
          <a:endParaRPr lang="en-IN" sz="100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solidFill>
                <a:schemeClr val="bg1">
                  <a:lumMod val="50000"/>
                </a:schemeClr>
              </a:solidFill>
            </a:rPr>
            <a:t>02/27 - 03/17, 2024</a:t>
          </a:r>
        </a:p>
      </dsp:txBody>
      <dsp:txXfrm>
        <a:off x="754032" y="1920240"/>
        <a:ext cx="716331" cy="1280160"/>
      </dsp:txXfrm>
    </dsp:sp>
    <dsp:sp modelId="{044E40D3-836C-463D-815A-226E039470F7}">
      <dsp:nvSpPr>
        <dsp:cNvPr id="0" name=""/>
        <dsp:cNvSpPr/>
      </dsp:nvSpPr>
      <dsp:spPr>
        <a:xfrm>
          <a:off x="952178" y="1440180"/>
          <a:ext cx="320040" cy="3200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DB898E-E59E-4BCA-ACE8-0331B0933770}">
      <dsp:nvSpPr>
        <dsp:cNvPr id="0" name=""/>
        <dsp:cNvSpPr/>
      </dsp:nvSpPr>
      <dsp:spPr>
        <a:xfrm>
          <a:off x="1506181" y="0"/>
          <a:ext cx="758208" cy="1280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/>
            <a:t>SFLT (POP and CS1Finding)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solidFill>
                <a:schemeClr val="bg1">
                  <a:lumMod val="50000"/>
                </a:schemeClr>
              </a:solidFill>
            </a:rPr>
            <a:t>03/17 - 03/21, 2024</a:t>
          </a:r>
        </a:p>
      </dsp:txBody>
      <dsp:txXfrm>
        <a:off x="1506181" y="0"/>
        <a:ext cx="758208" cy="1280160"/>
      </dsp:txXfrm>
    </dsp:sp>
    <dsp:sp modelId="{87C97960-46FF-4B77-9D0B-F57AD2F42995}">
      <dsp:nvSpPr>
        <dsp:cNvPr id="0" name=""/>
        <dsp:cNvSpPr/>
      </dsp:nvSpPr>
      <dsp:spPr>
        <a:xfrm>
          <a:off x="1725265" y="1440180"/>
          <a:ext cx="320040" cy="3200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5488DA-0919-4E03-97AC-C848820E3740}">
      <dsp:nvSpPr>
        <dsp:cNvPr id="0" name=""/>
        <dsp:cNvSpPr/>
      </dsp:nvSpPr>
      <dsp:spPr>
        <a:xfrm>
          <a:off x="2300205" y="1920240"/>
          <a:ext cx="716331" cy="1280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/>
            <a:t>DFLT (CS1 and CS2 finding)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solidFill>
                <a:schemeClr val="bg1">
                  <a:lumMod val="50000"/>
                </a:schemeClr>
              </a:solidFill>
            </a:rPr>
            <a:t>03/21 - 03/28, 2024</a:t>
          </a:r>
        </a:p>
      </dsp:txBody>
      <dsp:txXfrm>
        <a:off x="2300205" y="1920240"/>
        <a:ext cx="716331" cy="1280160"/>
      </dsp:txXfrm>
    </dsp:sp>
    <dsp:sp modelId="{0E81544B-8E30-4157-A0FC-3E4CF8F86EE3}">
      <dsp:nvSpPr>
        <dsp:cNvPr id="0" name=""/>
        <dsp:cNvSpPr/>
      </dsp:nvSpPr>
      <dsp:spPr>
        <a:xfrm>
          <a:off x="2498351" y="1440180"/>
          <a:ext cx="320040" cy="3200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66E7D9-5643-4134-B2FC-AC8E19C1FADC}">
      <dsp:nvSpPr>
        <dsp:cNvPr id="0" name=""/>
        <dsp:cNvSpPr/>
      </dsp:nvSpPr>
      <dsp:spPr>
        <a:xfrm>
          <a:off x="3052354" y="0"/>
          <a:ext cx="716331" cy="1280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/>
            <a:t>Finding SFLT CSV value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solidFill>
                <a:prstClr val="white">
                  <a:lumMod val="50000"/>
                </a:prstClr>
              </a:solidFill>
              <a:latin typeface="Calibri"/>
              <a:ea typeface="+mn-ea"/>
              <a:cs typeface="+mn-cs"/>
            </a:rPr>
            <a:t>03/28 – 04/09, 2024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3052354" y="0"/>
        <a:ext cx="716331" cy="1280160"/>
      </dsp:txXfrm>
    </dsp:sp>
    <dsp:sp modelId="{22A3C64B-ED27-4B04-9080-5740B2DA9557}">
      <dsp:nvSpPr>
        <dsp:cNvPr id="0" name=""/>
        <dsp:cNvSpPr/>
      </dsp:nvSpPr>
      <dsp:spPr>
        <a:xfrm>
          <a:off x="3250499" y="1440180"/>
          <a:ext cx="320040" cy="3200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0BDA22-DEC6-42CE-980F-79B4E6DE4623}">
      <dsp:nvSpPr>
        <dsp:cNvPr id="0" name=""/>
        <dsp:cNvSpPr/>
      </dsp:nvSpPr>
      <dsp:spPr>
        <a:xfrm>
          <a:off x="3804502" y="1920240"/>
          <a:ext cx="716331" cy="1280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/>
              <a:ea typeface="+mn-ea"/>
              <a:cs typeface="+mn-cs"/>
            </a:rPr>
            <a:t>Finding DFLT CSV value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solidFill>
                <a:prstClr val="white">
                  <a:lumMod val="50000"/>
                </a:prstClr>
              </a:solidFill>
              <a:latin typeface="Calibri"/>
              <a:ea typeface="+mn-ea"/>
              <a:cs typeface="+mn-cs"/>
            </a:rPr>
            <a:t>04/10 – 04/12 2024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 dirty="0"/>
        </a:p>
      </dsp:txBody>
      <dsp:txXfrm>
        <a:off x="3804502" y="1920240"/>
        <a:ext cx="716331" cy="1280160"/>
      </dsp:txXfrm>
    </dsp:sp>
    <dsp:sp modelId="{EE9BBF94-1D90-47D7-B9F0-6C0BC427B301}">
      <dsp:nvSpPr>
        <dsp:cNvPr id="0" name=""/>
        <dsp:cNvSpPr/>
      </dsp:nvSpPr>
      <dsp:spPr>
        <a:xfrm>
          <a:off x="4002647" y="1440180"/>
          <a:ext cx="320040" cy="3200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63EAF5-F932-4748-BFFF-31AA8C8B6AC9}">
      <dsp:nvSpPr>
        <dsp:cNvPr id="0" name=""/>
        <dsp:cNvSpPr/>
      </dsp:nvSpPr>
      <dsp:spPr>
        <a:xfrm>
          <a:off x="4556650" y="0"/>
          <a:ext cx="890199" cy="1280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000" b="0" strike="noStrike" kern="1200" spc="-1" dirty="0">
              <a:solidFill>
                <a:srgbClr val="000000"/>
              </a:solidFill>
              <a:latin typeface="Calibri"/>
              <a:ea typeface="Geneva"/>
            </a:rPr>
            <a:t>Testing patterns</a:t>
          </a:r>
          <a:br>
            <a:rPr lang="sv-SE" sz="1000" kern="1200" dirty="0"/>
          </a:br>
          <a:r>
            <a:rPr lang="sv-SE" sz="1000" b="1" strike="noStrike" kern="1200" spc="-1" dirty="0">
              <a:solidFill>
                <a:srgbClr val="808080"/>
              </a:solidFill>
              <a:latin typeface="Calibri"/>
              <a:ea typeface="Geneva"/>
            </a:rPr>
            <a:t>04/12 – 05/10 2024</a:t>
          </a:r>
          <a:endParaRPr lang="sv-SE" sz="1000" b="0" strike="noStrike" kern="1200" spc="-1" dirty="0">
            <a:latin typeface="Arial"/>
          </a:endParaRP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b="1" kern="1200" dirty="0">
            <a:solidFill>
              <a:prstClr val="white">
                <a:lumMod val="50000"/>
              </a:prstClr>
            </a:solidFill>
            <a:latin typeface="Calibri"/>
            <a:ea typeface="+mn-ea"/>
            <a:cs typeface="+mn-cs"/>
          </a:endParaRPr>
        </a:p>
      </dsp:txBody>
      <dsp:txXfrm>
        <a:off x="4556650" y="0"/>
        <a:ext cx="890199" cy="1280160"/>
      </dsp:txXfrm>
    </dsp:sp>
    <dsp:sp modelId="{D08A1792-0E5B-4474-8658-6A9E24D81250}">
      <dsp:nvSpPr>
        <dsp:cNvPr id="0" name=""/>
        <dsp:cNvSpPr/>
      </dsp:nvSpPr>
      <dsp:spPr>
        <a:xfrm>
          <a:off x="4841729" y="1440180"/>
          <a:ext cx="320040" cy="3200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F05611-AAF5-49EE-84FB-CC0B4E8840B3}">
      <dsp:nvSpPr>
        <dsp:cNvPr id="0" name=""/>
        <dsp:cNvSpPr/>
      </dsp:nvSpPr>
      <dsp:spPr>
        <a:xfrm>
          <a:off x="5520610" y="1920240"/>
          <a:ext cx="716331" cy="1280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/>
            <a:ea typeface="+mn-ea"/>
            <a:cs typeface="+mn-cs"/>
          </a:endParaRPr>
        </a:p>
      </dsp:txBody>
      <dsp:txXfrm>
        <a:off x="5520610" y="1920240"/>
        <a:ext cx="716331" cy="1280160"/>
      </dsp:txXfrm>
    </dsp:sp>
    <dsp:sp modelId="{3EAF02FC-3633-4AE9-BCEA-2F202175BEEE}">
      <dsp:nvSpPr>
        <dsp:cNvPr id="0" name=""/>
        <dsp:cNvSpPr/>
      </dsp:nvSpPr>
      <dsp:spPr>
        <a:xfrm>
          <a:off x="5680812" y="1440180"/>
          <a:ext cx="320040" cy="3200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E03E9-FEBB-41F0-837F-E536304247A9}">
      <dsp:nvSpPr>
        <dsp:cNvPr id="0" name=""/>
        <dsp:cNvSpPr/>
      </dsp:nvSpPr>
      <dsp:spPr>
        <a:xfrm>
          <a:off x="6234814" y="0"/>
          <a:ext cx="824898" cy="1280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strike="noStrike" kern="1200" spc="-1" dirty="0">
              <a:solidFill>
                <a:srgbClr val="000000"/>
              </a:solidFill>
              <a:latin typeface="Calibri"/>
            </a:rPr>
            <a:t>Presentation day:</a:t>
          </a:r>
          <a:br>
            <a:rPr lang="en-IN" sz="1000" kern="1200" dirty="0"/>
          </a:br>
          <a:r>
            <a:rPr lang="en-IN" sz="1000" b="1" strike="noStrike" kern="1200" spc="-1" dirty="0">
              <a:solidFill>
                <a:srgbClr val="808080"/>
              </a:solidFill>
              <a:latin typeface="Calibri"/>
            </a:rPr>
            <a:t>05/14/2024</a:t>
          </a:r>
          <a:endParaRPr lang="en-IN" sz="900" b="1" kern="1200" dirty="0">
            <a:solidFill>
              <a:prstClr val="white">
                <a:lumMod val="50000"/>
              </a:prstClr>
            </a:solidFill>
            <a:latin typeface="Calibri"/>
            <a:ea typeface="+mn-ea"/>
            <a:cs typeface="+mn-cs"/>
          </a:endParaRPr>
        </a:p>
      </dsp:txBody>
      <dsp:txXfrm>
        <a:off x="6234814" y="0"/>
        <a:ext cx="824898" cy="1280160"/>
      </dsp:txXfrm>
    </dsp:sp>
    <dsp:sp modelId="{8033ACB5-2BAD-42F2-A381-6064BD131343}">
      <dsp:nvSpPr>
        <dsp:cNvPr id="0" name=""/>
        <dsp:cNvSpPr/>
      </dsp:nvSpPr>
      <dsp:spPr>
        <a:xfrm>
          <a:off x="6487243" y="1440180"/>
          <a:ext cx="320040" cy="3200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r>
              <a:rPr lang="en-US"/>
              <a:t>04/09/2024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6CAD9EFA-3E97-9B4D-8EE7-720657CEF6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r>
              <a:rPr lang="en-US"/>
              <a:t>04/09/2024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12" charset="0"/>
                <a:ea typeface="Geneva" pitchFamily="37" charset="-128"/>
                <a:cs typeface="Geneva" pitchFamily="37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CFE6EDC6-DD80-2D48-A9E8-763FB51E6E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4062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 pitchFamily="-65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04/09/2024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E6EDC6-DD80-2D48-A9E8-763FB51E6E0C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57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67864FA-209B-1043-A841-ED36060A1A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3431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32CEFA-0C9E-F447-ADE1-E24CB476DEF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85800" y="1047750"/>
            <a:ext cx="7772400" cy="1066800"/>
          </a:xfrm>
        </p:spPr>
        <p:txBody>
          <a:bodyPr anchor="ctr"/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630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>
                <a:solidFill>
                  <a:srgbClr val="00609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>
                <a:solidFill>
                  <a:srgbClr val="006096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375047"/>
          </a:xfrm>
        </p:spPr>
        <p:txBody>
          <a:bodyPr/>
          <a:lstStyle>
            <a:lvl1pPr marL="0" indent="0">
              <a:buNone/>
              <a:defRPr sz="1400">
                <a:solidFill>
                  <a:srgbClr val="00609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33528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183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6F69E68-A1F7-A441-8DC9-1255D615ACC0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0190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38149"/>
            <a:ext cx="2057400" cy="3657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38149"/>
            <a:ext cx="6019800" cy="3657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4671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FD8FFC6-973B-2442-BCAF-B040FDE7B89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14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26319"/>
            <a:ext cx="7772400" cy="1102519"/>
          </a:xfrm>
        </p:spPr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431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703A62C-3036-4C46-B0F0-66308DE03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1"/>
                </a:solidFill>
                <a:latin typeface="Helvetica Neue" charset="0"/>
              </a:defRPr>
            </a:lvl1pPr>
          </a:lstStyle>
          <a:p>
            <a:pPr>
              <a:defRPr/>
            </a:pP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0018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  <a:lvl2pPr>
              <a:defRPr>
                <a:solidFill>
                  <a:srgbClr val="006096"/>
                </a:solidFill>
              </a:defRPr>
            </a:lvl2pPr>
            <a:lvl3pPr>
              <a:defRPr>
                <a:solidFill>
                  <a:srgbClr val="006096"/>
                </a:solidFill>
              </a:defRPr>
            </a:lvl3pPr>
            <a:lvl4pPr>
              <a:defRPr>
                <a:solidFill>
                  <a:srgbClr val="006096"/>
                </a:solidFill>
              </a:defRPr>
            </a:lvl4pPr>
            <a:lvl5pPr>
              <a:defRPr>
                <a:solidFill>
                  <a:srgbClr val="00609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7ED70C6-FDCB-5747-9A21-CEFC4DDC4D7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591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647950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522809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3528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8643EE7-E1E3-6A41-AED4-ADD0882BF97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86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8229600" cy="742950"/>
          </a:xfrm>
        </p:spPr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09701"/>
            <a:ext cx="4038600" cy="2686049"/>
          </a:xfrm>
        </p:spPr>
        <p:txBody>
          <a:bodyPr/>
          <a:lstStyle>
            <a:lvl1pPr>
              <a:defRPr sz="2800">
                <a:solidFill>
                  <a:srgbClr val="006096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09701"/>
            <a:ext cx="4038600" cy="2686049"/>
          </a:xfrm>
        </p:spPr>
        <p:txBody>
          <a:bodyPr/>
          <a:lstStyle>
            <a:lvl1pPr>
              <a:defRPr sz="2800">
                <a:solidFill>
                  <a:srgbClr val="006096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F8EF95E-660F-6F48-9B3C-B3F93E20ACE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984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02445"/>
            <a:ext cx="4040188" cy="773906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609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276350"/>
            <a:ext cx="4040188" cy="2963466"/>
          </a:xfrm>
        </p:spPr>
        <p:txBody>
          <a:bodyPr/>
          <a:lstStyle>
            <a:lvl1pPr>
              <a:defRPr sz="2400">
                <a:solidFill>
                  <a:srgbClr val="006096"/>
                </a:solidFill>
              </a:defRPr>
            </a:lvl1pPr>
            <a:lvl2pPr>
              <a:defRPr sz="2000">
                <a:solidFill>
                  <a:srgbClr val="006096"/>
                </a:solidFill>
              </a:defRPr>
            </a:lvl2pPr>
            <a:lvl3pPr>
              <a:defRPr sz="1800">
                <a:solidFill>
                  <a:srgbClr val="006096"/>
                </a:solidFill>
              </a:defRPr>
            </a:lvl3pPr>
            <a:lvl4pPr>
              <a:defRPr sz="1600">
                <a:solidFill>
                  <a:srgbClr val="006096"/>
                </a:solidFill>
              </a:defRPr>
            </a:lvl4pPr>
            <a:lvl5pPr>
              <a:defRPr sz="1600">
                <a:solidFill>
                  <a:srgbClr val="006096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502445"/>
            <a:ext cx="4041775" cy="773906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609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276350"/>
            <a:ext cx="4041775" cy="2963466"/>
          </a:xfrm>
        </p:spPr>
        <p:txBody>
          <a:bodyPr/>
          <a:lstStyle>
            <a:lvl1pPr>
              <a:defRPr sz="2400">
                <a:solidFill>
                  <a:srgbClr val="006096"/>
                </a:solidFill>
              </a:defRPr>
            </a:lvl1pPr>
            <a:lvl2pPr>
              <a:defRPr sz="2000">
                <a:solidFill>
                  <a:srgbClr val="006096"/>
                </a:solidFill>
              </a:defRPr>
            </a:lvl2pPr>
            <a:lvl3pPr>
              <a:defRPr sz="1800">
                <a:solidFill>
                  <a:srgbClr val="006096"/>
                </a:solidFill>
              </a:defRPr>
            </a:lvl3pPr>
            <a:lvl4pPr>
              <a:defRPr sz="1600">
                <a:solidFill>
                  <a:srgbClr val="006096"/>
                </a:solidFill>
              </a:defRPr>
            </a:lvl4pPr>
            <a:lvl5pPr>
              <a:defRPr sz="1600">
                <a:solidFill>
                  <a:srgbClr val="006096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7A9B1A9-890C-8B44-BE90-7CB4395EE4D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60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09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88F1A38-2662-714D-BA55-F0640804B74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544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5052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5524B65-BD56-BC42-A8D4-F7B262BC0E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038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0"/>
            <a:ext cx="3008313" cy="947738"/>
          </a:xfrm>
        </p:spPr>
        <p:txBody>
          <a:bodyPr anchor="b"/>
          <a:lstStyle>
            <a:lvl1pPr algn="l">
              <a:defRPr sz="2000" b="1">
                <a:solidFill>
                  <a:srgbClr val="00609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14351"/>
            <a:ext cx="5111750" cy="3581400"/>
          </a:xfrm>
        </p:spPr>
        <p:txBody>
          <a:bodyPr/>
          <a:lstStyle>
            <a:lvl1pPr>
              <a:defRPr sz="3200">
                <a:solidFill>
                  <a:srgbClr val="006096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657351"/>
            <a:ext cx="3008313" cy="2438400"/>
          </a:xfrm>
        </p:spPr>
        <p:txBody>
          <a:bodyPr/>
          <a:lstStyle>
            <a:lvl1pPr marL="0" indent="0">
              <a:buNone/>
              <a:defRPr sz="1400">
                <a:solidFill>
                  <a:srgbClr val="00609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3352800" y="4767263"/>
            <a:ext cx="2133600" cy="274637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C045864-67DE-844A-AC03-EBD93572A56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630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590550"/>
            <a:ext cx="8229600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19250"/>
            <a:ext cx="8229600" cy="265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  <p:sldLayoutId id="2147483879" r:id="rId12"/>
  </p:sldLayoutIdLst>
  <p:hf hdr="0" ft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Calibri"/>
          <a:ea typeface="Geneva" pitchFamily="-65" charset="-128"/>
          <a:cs typeface="Calibri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bg1"/>
          </a:solidFill>
          <a:latin typeface="Calibri"/>
          <a:ea typeface="Geneva" pitchFamily="-65" charset="-128"/>
          <a:cs typeface="Calibri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bg1"/>
          </a:solidFill>
          <a:latin typeface="Calibri"/>
          <a:ea typeface="Geneva" pitchFamily="-65" charset="-128"/>
          <a:cs typeface="Calibri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bg1"/>
          </a:solidFill>
          <a:latin typeface="Calibri"/>
          <a:ea typeface="ヒラギノ角ゴ Pro W3" charset="-128"/>
          <a:cs typeface="Calibri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bg1"/>
          </a:solidFill>
          <a:latin typeface="Calibri"/>
          <a:ea typeface="ヒラギノ角ゴ Pro W3" charset="-128"/>
          <a:cs typeface="Calibri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bg1"/>
          </a:solidFill>
          <a:latin typeface="Calibri"/>
          <a:ea typeface="ヒラギノ角ゴ Pro W3" charset="-128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chart" Target="../charts/chart2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1.xml"/><Relationship Id="rId2" Type="http://schemas.openxmlformats.org/officeDocument/2006/relationships/chart" Target="../charts/chart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4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2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sluoyz/Atalanta" TargetMode="External"/><Relationship Id="rId2" Type="http://schemas.openxmlformats.org/officeDocument/2006/relationships/hyperlink" Target="https://github.com/berkeley-abc/abc" TargetMode="Externa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circuitgraph.github.io/circuitgraph/circuit.html#circuitgraph.circuit.Circuit.fanout" TargetMode="External"/><Relationship Id="rId4" Type="http://schemas.openxmlformats.org/officeDocument/2006/relationships/hyperlink" Target="https://github.com/steveicarus/iverilo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D99C644-4638-8D4D-B856-976C6DE8E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6900" y="2360593"/>
            <a:ext cx="5867400" cy="1904999"/>
          </a:xfrm>
        </p:spPr>
        <p:txBody>
          <a:bodyPr/>
          <a:lstStyle/>
          <a:p>
            <a:pPr algn="l"/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"/>
                <a:ea typeface="+mj-lt"/>
                <a:cs typeface="Arial"/>
              </a:rPr>
              <a:t>Presented by: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  <a:t>Himanshu Kumar</a:t>
            </a:r>
            <a:br>
              <a:rPr lang="en-US" sz="1200" dirty="0">
                <a:latin typeface="Arial"/>
                <a:cs typeface="Arial"/>
              </a:rPr>
            </a:b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"/>
                <a:ea typeface="+mj-lt"/>
                <a:cs typeface="Arial"/>
              </a:rPr>
              <a:t>Under the Guidance of Professor: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  <a:t>Dr.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  <a:t>Satwik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  <a:t> Patnaik</a:t>
            </a:r>
            <a:br>
              <a:rPr lang="en-US" sz="1200" dirty="0">
                <a:latin typeface="Arial"/>
                <a:ea typeface="+mj-lt"/>
                <a:cs typeface="Arial"/>
              </a:rPr>
            </a:b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"/>
                <a:ea typeface="+mj-lt"/>
                <a:cs typeface="Arial"/>
              </a:rPr>
              <a:t>Course: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  <a:t>CPEG675 - IoT and Embedded Systems Security</a:t>
            </a:r>
            <a:br>
              <a:rPr lang="en-US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</a:br>
            <a:r>
              <a:rPr lang="en-US" sz="1200" b="1" strike="noStrike" spc="-1" dirty="0">
                <a:solidFill>
                  <a:srgbClr val="F2FF89"/>
                </a:solidFill>
                <a:latin typeface="Arial"/>
                <a:ea typeface="Calibri"/>
              </a:rPr>
              <a:t>Semester/Year: </a:t>
            </a:r>
            <a:r>
              <a:rPr lang="en-US" sz="1200" b="0" strike="noStrike" spc="-1" dirty="0">
                <a:solidFill>
                  <a:srgbClr val="F2F2F2"/>
                </a:solidFill>
                <a:latin typeface="Arial"/>
                <a:ea typeface="Calibri"/>
              </a:rPr>
              <a:t>Spring-2024</a:t>
            </a:r>
            <a:br>
              <a:rPr lang="en-US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</a:br>
            <a:br>
              <a:rPr lang="en-US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</a:br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"/>
                <a:ea typeface="+mj-lt"/>
                <a:cs typeface="Arial"/>
              </a:rPr>
              <a:t>IEEE Paper reference Link:</a:t>
            </a:r>
          </a:p>
          <a:p>
            <a:pPr algn="l"/>
            <a:r>
              <a:rPr lang="en-US" sz="12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"/>
                <a:ea typeface="+mj-lt"/>
                <a:cs typeface="Arial"/>
              </a:rPr>
              <a:t>Author: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  <a:t>Dr.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  <a:t>Satwik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  <a:t> Patnaik &amp; Dr. Nimisha Limaye</a:t>
            </a:r>
          </a:p>
          <a:p>
            <a:pPr algn="l"/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Arial"/>
                <a:ea typeface="+mj-lt"/>
                <a:cs typeface="Arial"/>
              </a:rPr>
              <a:t>DOI={10.1109/TIFS.2022.3149147}</a:t>
            </a:r>
          </a:p>
          <a:p>
            <a:pPr algn="l"/>
            <a:endParaRPr lang="en-US" sz="1200" dirty="0">
              <a:solidFill>
                <a:schemeClr val="bg1">
                  <a:lumMod val="95000"/>
                </a:schemeClr>
              </a:solidFill>
              <a:latin typeface="Arial"/>
              <a:ea typeface="+mj-lt"/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7E5C1-F36E-8F43-9D11-37CA75F6C9A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0" y="895350"/>
            <a:ext cx="9144000" cy="1219200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IN" sz="2000" b="1" dirty="0">
                <a:solidFill>
                  <a:schemeClr val="bg1">
                    <a:lumMod val="95000"/>
                  </a:schemeClr>
                </a:solidFill>
                <a:latin typeface="Arial" charset="0"/>
                <a:ea typeface="Geneva" charset="0"/>
              </a:rPr>
              <a:t>Valkyrie: Vulnerability Assessment Tool &amp; Attack for PSLL Techniques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1AB2CE-571E-8E45-296A-7D4C86B9E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111919"/>
            <a:ext cx="914400" cy="884005"/>
          </a:xfrm>
          <a:prstGeom prst="ellipse">
            <a:avLst/>
          </a:prstGeom>
        </p:spPr>
      </p:pic>
      <p:pic>
        <p:nvPicPr>
          <p:cNvPr id="1026" name="Picture 2" descr="What is a Red Hat Hacker?. Freelance Operators of the ...">
            <a:extLst>
              <a:ext uri="{FF2B5EF4-FFF2-40B4-BE49-F238E27FC236}">
                <a16:creationId xmlns:a16="http://schemas.microsoft.com/office/drawing/2014/main" id="{FB6A282A-3CE6-9E55-418B-48F9E605E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228600"/>
            <a:ext cx="381000" cy="381000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B7B41-4544-D12F-F516-6E6AE612AE63}"/>
              </a:ext>
            </a:extLst>
          </p:cNvPr>
          <p:cNvSpPr txBox="1"/>
          <p:nvPr/>
        </p:nvSpPr>
        <p:spPr>
          <a:xfrm>
            <a:off x="7391400" y="4629150"/>
            <a:ext cx="1524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05/14/2024</a:t>
            </a:r>
            <a:endParaRPr lang="en-IN" sz="1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C6DE42-DBD8-A9B6-9349-E99822579870}"/>
              </a:ext>
            </a:extLst>
          </p:cNvPr>
          <p:cNvSpPr txBox="1"/>
          <p:nvPr/>
        </p:nvSpPr>
        <p:spPr>
          <a:xfrm>
            <a:off x="0" y="1862732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solidFill>
                  <a:schemeClr val="bg1">
                    <a:lumMod val="95000"/>
                  </a:schemeClr>
                </a:solidFill>
              </a:rPr>
              <a:t>Final 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953889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 Placeholder 3">
                <a:extLst>
                  <a:ext uri="{FF2B5EF4-FFF2-40B4-BE49-F238E27FC236}">
                    <a16:creationId xmlns:a16="http://schemas.microsoft.com/office/drawing/2014/main" id="{123D960C-5177-A107-ADBA-8BB09525DEF1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152400" y="1047750"/>
                <a:ext cx="3425700" cy="3439240"/>
              </a:xfrm>
            </p:spPr>
            <p:txBody>
              <a:bodyPr/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en-IN" sz="1200" u="sng" dirty="0"/>
                  <a:t>Properties to find CS2:</a:t>
                </a:r>
              </a:p>
              <a:p>
                <a:pPr marL="285750" indent="-285750" algn="just">
                  <a:buFontTx/>
                  <a:buChar char="-"/>
                </a:pPr>
                <a:r>
                  <a:rPr lang="en-IN" sz="1200" dirty="0"/>
                  <a:t>One of the critical signals cs1 must be connected to only key inputs and the primary inputs that drive the restore unit.</a:t>
                </a:r>
              </a:p>
              <a:p>
                <a:pPr marL="285750" indent="-285750" algn="just">
                  <a:buFontTx/>
                  <a:buChar char="-"/>
                </a:pPr>
                <a:endParaRPr lang="en-IN" sz="1200" dirty="0"/>
              </a:p>
              <a:p>
                <a:pPr marL="285750" indent="-285750" algn="just">
                  <a:buFontTx/>
                  <a:buChar char="-"/>
                </a:pPr>
                <a:r>
                  <a:rPr lang="en-IN" sz="1200" dirty="0"/>
                  <a:t>The critical signal cs2 must be connected to only key inputs that drive the perturb unit.</a:t>
                </a:r>
              </a:p>
              <a:p>
                <a:pPr marL="285750" indent="-285750" algn="just">
                  <a:buFontTx/>
                  <a:buChar char="-"/>
                </a:pPr>
                <a:endParaRPr lang="en-IN" sz="1200" dirty="0"/>
              </a:p>
              <a:p>
                <a:pPr marL="285750" indent="-285750" algn="just">
                  <a:buFontTx/>
                  <a:buChar char="-"/>
                </a:pPr>
                <a:r>
                  <a:rPr lang="en-IN" sz="1200" dirty="0"/>
                  <a:t>Both CS1 and CS2 must affect only the protected output ports.</a:t>
                </a:r>
              </a:p>
              <a:p>
                <a:pPr marL="285750" indent="-285750" algn="just">
                  <a:buFontTx/>
                  <a:buChar char="-"/>
                </a:pPr>
                <a:endParaRPr lang="en-IN" sz="1200" dirty="0"/>
              </a:p>
              <a:p>
                <a:pPr marL="285750" indent="-285750" algn="just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sz="1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2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sz="1200" b="0" i="1" smtClean="0">
                            <a:latin typeface="Cambria Math" panose="02040503050406030204" pitchFamily="18" charset="0"/>
                          </a:rPr>
                          <m:t>𝑜𝑟𝑖𝑔</m:t>
                        </m:r>
                      </m:sub>
                    </m:sSub>
                  </m:oMath>
                </a14:m>
                <a:r>
                  <a:rPr lang="en-IN" sz="12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200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sz="1200" b="0" i="1" smtClean="0">
                            <a:latin typeface="Cambria Math" panose="02040503050406030204" pitchFamily="18" charset="0"/>
                          </a:rPr>
                          <m:t>𝑙𝑜𝑐𝑘</m:t>
                        </m:r>
                      </m:sub>
                    </m:sSub>
                  </m:oMath>
                </a14:m>
                <a:r>
                  <a:rPr lang="en-IN" sz="1200" dirty="0"/>
                  <a:t>(cs1,cs2,i,j), ∃(cs1, cs2,i, j):</a:t>
                </a:r>
              </a:p>
              <a:p>
                <a:pPr algn="just"/>
                <a:r>
                  <a:rPr lang="en-IN" sz="1200" dirty="0"/>
                  <a:t>        cs1, cs2 ∈ Nets, </a:t>
                </a:r>
                <a:r>
                  <a:rPr lang="en-IN" sz="1200" dirty="0" err="1"/>
                  <a:t>i</a:t>
                </a:r>
                <a:r>
                  <a:rPr lang="en-IN" sz="1200" dirty="0"/>
                  <a:t>, j ∈ {0, 1}</a:t>
                </a:r>
              </a:p>
              <a:p>
                <a:pPr marL="285750" indent="-285750" algn="just">
                  <a:buFontTx/>
                  <a:buChar char="-"/>
                </a:pPr>
                <a:endParaRPr lang="en-IN" sz="1200" dirty="0"/>
              </a:p>
              <a:p>
                <a:pPr marL="285750" indent="-285750" algn="just">
                  <a:buFontTx/>
                  <a:buChar char="-"/>
                </a:pPr>
                <a:r>
                  <a:rPr lang="en-IN" sz="1200" dirty="0"/>
                  <a:t>Critical signal must not remove any primary inputs when fault(s) is(are) inserted.</a:t>
                </a:r>
              </a:p>
              <a:p>
                <a:pPr marL="285750" indent="-285750" algn="just">
                  <a:buFontTx/>
                  <a:buChar char="-"/>
                </a:pPr>
                <a:endParaRPr lang="en-IN" sz="1200" dirty="0"/>
              </a:p>
              <a:p>
                <a:pPr marL="285750" indent="-285750" algn="just">
                  <a:buFontTx/>
                  <a:buChar char="-"/>
                </a:pPr>
                <a:endParaRPr lang="en-IN" sz="1200" dirty="0"/>
              </a:p>
              <a:p>
                <a:pPr marL="285750" indent="-285750">
                  <a:buFontTx/>
                  <a:buChar char="-"/>
                </a:pPr>
                <a:endParaRPr lang="en-IN" sz="1200" dirty="0"/>
              </a:p>
            </p:txBody>
          </p:sp>
        </mc:Choice>
        <mc:Fallback xmlns="">
          <p:sp>
            <p:nvSpPr>
              <p:cNvPr id="8" name="Text Placeholder 3">
                <a:extLst>
                  <a:ext uri="{FF2B5EF4-FFF2-40B4-BE49-F238E27FC236}">
                    <a16:creationId xmlns:a16="http://schemas.microsoft.com/office/drawing/2014/main" id="{123D960C-5177-A107-ADBA-8BB09525DE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152400" y="1047750"/>
                <a:ext cx="3425700" cy="3439240"/>
              </a:xfrm>
              <a:blipFill>
                <a:blip r:embed="rId2"/>
                <a:stretch>
                  <a:fillRect l="-178" t="-177" b="-35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6E414BF-3DF4-3783-9926-2FC595375F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57" r="9960"/>
          <a:stretch/>
        </p:blipFill>
        <p:spPr>
          <a:xfrm>
            <a:off x="3581400" y="285750"/>
            <a:ext cx="5559300" cy="42631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5E3D24-9257-E552-B668-7D365680BA07}"/>
              </a:ext>
            </a:extLst>
          </p:cNvPr>
          <p:cNvSpPr txBox="1"/>
          <p:nvPr/>
        </p:nvSpPr>
        <p:spPr>
          <a:xfrm>
            <a:off x="5486400" y="4240769"/>
            <a:ext cx="36645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b="1" dirty="0"/>
              <a:t>Fig. 5: </a:t>
            </a:r>
            <a:r>
              <a:rPr lang="en-IN" sz="1000" dirty="0"/>
              <a:t>Inserting fault at CS1 &amp; CS2 to restore original circuit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E6EBF5B-B3F1-3C71-8B47-6C8CAC5941AF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</a:t>
            </a:r>
            <a:r>
              <a:rPr lang="en-US" sz="1000" dirty="0">
                <a:highlight>
                  <a:srgbClr val="FFFF00"/>
                </a:highlight>
              </a:rPr>
              <a:t>DFLT CSV</a:t>
            </a:r>
            <a:r>
              <a:rPr lang="en-US" sz="1000" dirty="0"/>
              <a:t>  |  CR attack  |  Test results &amp; demo  | Deliverable |  Summary |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C6E76-417C-6FFE-4653-AD6F4EE97D90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Critical signal values on DFLT designs: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862296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B5F1833-C0C6-F3CA-02A2-162056E4A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272" y="289045"/>
            <a:ext cx="4655128" cy="418104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E3D24-9257-E552-B668-7D365680BA07}"/>
              </a:ext>
            </a:extLst>
          </p:cNvPr>
          <p:cNvSpPr txBox="1"/>
          <p:nvPr/>
        </p:nvSpPr>
        <p:spPr>
          <a:xfrm>
            <a:off x="3200400" y="4223863"/>
            <a:ext cx="36645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b="1" dirty="0"/>
              <a:t>Fig. 6: </a:t>
            </a:r>
            <a:r>
              <a:rPr lang="en-IN" sz="1000" dirty="0"/>
              <a:t>Recovered circuit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E6EBF5B-B3F1-3C71-8B47-6C8CAC5941AF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</a:t>
            </a:r>
            <a:r>
              <a:rPr lang="en-US" sz="1000" dirty="0">
                <a:highlight>
                  <a:srgbClr val="FFFF00"/>
                </a:highlight>
              </a:rPr>
              <a:t>CR attack  </a:t>
            </a:r>
            <a:r>
              <a:rPr lang="en-US" sz="1000" dirty="0"/>
              <a:t>|  Test results &amp; demo  | Deliverable |  Summary |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AB57CDB-3DE5-2285-8059-592EEACD2D56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CR Attack: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114650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F3C0BF9-A811-DAEB-A027-7D39F71AC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272" y="297656"/>
            <a:ext cx="4655128" cy="418104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E6EBF5B-B3F1-3C71-8B47-6C8CAC5941AF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</a:t>
            </a:r>
            <a:r>
              <a:rPr lang="en-US" sz="1000" dirty="0">
                <a:highlight>
                  <a:srgbClr val="FFFF00"/>
                </a:highlight>
              </a:rPr>
              <a:t>CR attack  </a:t>
            </a:r>
            <a:r>
              <a:rPr lang="en-US" sz="1000" dirty="0"/>
              <a:t>|  Test results &amp; demo  | Deliverable |  Summary |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9549319-56AF-DDA6-4431-1AE07A478419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CR Attack:</a:t>
            </a:r>
            <a:endParaRPr lang="en-IN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A3FA8C-77AB-9559-75C0-288A680978C2}"/>
              </a:ext>
            </a:extLst>
          </p:cNvPr>
          <p:cNvSpPr txBox="1"/>
          <p:nvPr/>
        </p:nvSpPr>
        <p:spPr>
          <a:xfrm>
            <a:off x="3200400" y="4223863"/>
            <a:ext cx="36645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b="1" dirty="0"/>
              <a:t>Fig. 7: </a:t>
            </a:r>
            <a:r>
              <a:rPr lang="en-IN" sz="1000" dirty="0"/>
              <a:t>Inverted recovered circuit</a:t>
            </a:r>
          </a:p>
        </p:txBody>
      </p:sp>
    </p:spTree>
    <p:extLst>
      <p:ext uri="{BB962C8B-B14F-4D97-AF65-F5344CB8AC3E}">
        <p14:creationId xmlns:p14="http://schemas.microsoft.com/office/powerpoint/2010/main" val="3845568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ack background with a green triangle and white text&#10;&#10;Description automatically generated">
            <a:extLst>
              <a:ext uri="{FF2B5EF4-FFF2-40B4-BE49-F238E27FC236}">
                <a16:creationId xmlns:a16="http://schemas.microsoft.com/office/drawing/2014/main" id="{3C8367B2-9D58-A4C7-74F7-C5C648E54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227" y="285751"/>
            <a:ext cx="6020641" cy="405646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E3D24-9257-E552-B668-7D365680BA07}"/>
              </a:ext>
            </a:extLst>
          </p:cNvPr>
          <p:cNvSpPr txBox="1"/>
          <p:nvPr/>
        </p:nvSpPr>
        <p:spPr>
          <a:xfrm>
            <a:off x="0" y="4281824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00" b="1" dirty="0"/>
              <a:t>Fig. 8: </a:t>
            </a:r>
            <a:r>
              <a:rPr lang="en-IN" sz="1000" dirty="0" err="1"/>
              <a:t>Miter</a:t>
            </a:r>
            <a:r>
              <a:rPr lang="en-IN" sz="1000" dirty="0"/>
              <a:t> construction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E6EBF5B-B3F1-3C71-8B47-6C8CAC5941AF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</a:t>
            </a:r>
            <a:r>
              <a:rPr lang="en-US" sz="1000" dirty="0">
                <a:highlight>
                  <a:srgbClr val="FFFF00"/>
                </a:highlight>
              </a:rPr>
              <a:t>CR attack  </a:t>
            </a:r>
            <a:r>
              <a:rPr lang="en-US" sz="1000" dirty="0"/>
              <a:t>|  Test results &amp; demo  | Deliverable |  Summary |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7CE90C-9B5C-2F39-41B4-9A15244A1FC0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CR Attack: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576271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F2B83F0-FFF6-E96E-1548-64AA5D63D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905" y="285750"/>
            <a:ext cx="4885828" cy="409088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E6EBF5B-B3F1-3C71-8B47-6C8CAC5941AF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</a:t>
            </a:r>
            <a:r>
              <a:rPr lang="en-US" sz="1000" dirty="0">
                <a:highlight>
                  <a:srgbClr val="FFFF00"/>
                </a:highlight>
              </a:rPr>
              <a:t>CR attack  </a:t>
            </a:r>
            <a:r>
              <a:rPr lang="en-US" sz="1000" dirty="0"/>
              <a:t>|  Test results &amp; demo  | Deliverable |  Summary |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D4B688-09C2-D714-4D3C-50F228B57483}"/>
              </a:ext>
            </a:extLst>
          </p:cNvPr>
          <p:cNvSpPr txBox="1"/>
          <p:nvPr/>
        </p:nvSpPr>
        <p:spPr>
          <a:xfrm>
            <a:off x="0" y="4281824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00" b="1" dirty="0"/>
              <a:t>Fig. 9: </a:t>
            </a:r>
            <a:r>
              <a:rPr lang="en-IN" sz="1000" dirty="0"/>
              <a:t>Circuit verification process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2DD753A-0C85-EEDE-CF04-D076760CCD5E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CR Attack: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070498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E3D24-9257-E552-B668-7D365680BA07}"/>
              </a:ext>
            </a:extLst>
          </p:cNvPr>
          <p:cNvSpPr txBox="1"/>
          <p:nvPr/>
        </p:nvSpPr>
        <p:spPr>
          <a:xfrm>
            <a:off x="0" y="4260670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000" b="1" dirty="0"/>
              <a:t>Fig. 10: </a:t>
            </a:r>
            <a:r>
              <a:rPr lang="en-IN" sz="1000" dirty="0"/>
              <a:t>Finding critical signal value with the help of </a:t>
            </a:r>
            <a:r>
              <a:rPr lang="en-IN" sz="1000" dirty="0" err="1"/>
              <a:t>abc</a:t>
            </a:r>
            <a:r>
              <a:rPr lang="en-IN" sz="1000" dirty="0"/>
              <a:t> tool to check for equivalence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E6EBF5B-B3F1-3C71-8B47-6C8CAC5941AF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</a:t>
            </a:r>
            <a:r>
              <a:rPr lang="en-US" sz="1000" dirty="0">
                <a:highlight>
                  <a:srgbClr val="FFFF00"/>
                </a:highlight>
              </a:rPr>
              <a:t>CR attack  </a:t>
            </a:r>
            <a:r>
              <a:rPr lang="en-US" sz="1000" dirty="0"/>
              <a:t>|  Test results &amp; demo  | Deliverable |  Summary |</a:t>
            </a:r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D69D7B3-EFCC-FABD-C0A9-ABCED6B2B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548499"/>
            <a:ext cx="6125601" cy="371317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20B9674-9090-AEBF-5DCC-DE98746D6327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CR Attack: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041012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1505181"/>
              </p:ext>
            </p:extLst>
          </p:nvPr>
        </p:nvGraphicFramePr>
        <p:xfrm>
          <a:off x="0" y="876732"/>
          <a:ext cx="3034147" cy="2304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3EA5526-6839-2D7F-140E-5F8172AFBCD9}"/>
              </a:ext>
            </a:extLst>
          </p:cNvPr>
          <p:cNvSpPr txBox="1"/>
          <p:nvPr/>
        </p:nvSpPr>
        <p:spPr>
          <a:xfrm>
            <a:off x="0" y="3169445"/>
            <a:ext cx="302029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240/240</a:t>
            </a:r>
            <a:br>
              <a:rPr lang="en-IN" sz="900" dirty="0"/>
            </a:br>
            <a:r>
              <a:rPr lang="en-IN" sz="900" b="1" dirty="0"/>
              <a:t>Success rate</a:t>
            </a:r>
            <a:r>
              <a:rPr lang="en-IN" sz="900" dirty="0"/>
              <a:t>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8 min, 30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4 min, 26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3 h, 37 min, 9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33 min, 45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35 min, 17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1 h, 7 min, 36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6 hours, 16 min</a:t>
            </a:r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004BBEC2-9FC7-D15E-8633-73AD2C18E0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6201195"/>
              </p:ext>
            </p:extLst>
          </p:nvPr>
        </p:nvGraphicFramePr>
        <p:xfrm>
          <a:off x="3047329" y="876732"/>
          <a:ext cx="3034147" cy="2304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32DD49EB-DECA-A4EC-C667-D4E0A1BDEB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8892732"/>
              </p:ext>
            </p:extLst>
          </p:nvPr>
        </p:nvGraphicFramePr>
        <p:xfrm>
          <a:off x="6095329" y="876733"/>
          <a:ext cx="3046585" cy="23046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340492DF-AF7E-4672-8924-A5A637E86AC8}"/>
              </a:ext>
            </a:extLst>
          </p:cNvPr>
          <p:cNvSpPr txBox="1"/>
          <p:nvPr/>
        </p:nvSpPr>
        <p:spPr>
          <a:xfrm>
            <a:off x="3047329" y="3181351"/>
            <a:ext cx="3034147" cy="1338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240/240</a:t>
            </a:r>
            <a:br>
              <a:rPr lang="en-IN" sz="900" dirty="0"/>
            </a:br>
            <a:r>
              <a:rPr lang="en-IN" sz="900" b="1" dirty="0"/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</a:t>
            </a:r>
            <a:r>
              <a:rPr lang="en-IN" sz="900" dirty="0"/>
              <a:t> 10 min, 3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31 min, 3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3 h, 41 min, 0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38 min, 5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36 min, 20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1 h, 12 min, 53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6 hours, 47 min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4F916C-D69D-A3A4-A216-D67128D421B7}"/>
              </a:ext>
            </a:extLst>
          </p:cNvPr>
          <p:cNvSpPr txBox="1"/>
          <p:nvPr/>
        </p:nvSpPr>
        <p:spPr>
          <a:xfrm>
            <a:off x="6095330" y="3181351"/>
            <a:ext cx="304658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240/240</a:t>
            </a:r>
            <a:br>
              <a:rPr lang="en-IN" sz="900" dirty="0"/>
            </a:br>
            <a:r>
              <a:rPr lang="en-IN" sz="900" b="1" dirty="0"/>
              <a:t>Success rate</a:t>
            </a:r>
            <a:r>
              <a:rPr lang="en-IN" sz="900" dirty="0"/>
              <a:t>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b="1" dirty="0">
                <a:solidFill>
                  <a:srgbClr val="00B050"/>
                </a:solidFill>
              </a:rPr>
            </a:br>
            <a:r>
              <a:rPr lang="en-IN" sz="900" b="1" dirty="0"/>
              <a:t>b14_C: </a:t>
            </a:r>
            <a:r>
              <a:rPr lang="en-IN" sz="900" dirty="0"/>
              <a:t>8 min, 28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26 min, 6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3 h, 39 min, 45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34 min, 29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35 min, 27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1h, 11 min, 20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7 h, 18 min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4372E86-2252-5168-4E14-AE8E34F9A43E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7EF549A-1B80-E2A8-2FFB-12D737047714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559266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2743711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238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/240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99.16%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1 min, 28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3 min, 37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b17_C: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20 min, 29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 min, 47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3 min, 24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8 min, 11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39 min, 56 sec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7502483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357/360</a:t>
            </a:r>
            <a:br>
              <a:rPr lang="en-IN" sz="900" dirty="0"/>
            </a:br>
            <a:r>
              <a:rPr lang="en-IN" sz="900" b="1" dirty="0"/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99.16%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2 min, 31 sec</a:t>
            </a:r>
          </a:p>
          <a:p>
            <a:r>
              <a:rPr lang="en-IN" sz="900" b="1" dirty="0"/>
              <a:t>b15_C:</a:t>
            </a:r>
            <a:r>
              <a:rPr lang="en-IN" sz="900" dirty="0"/>
              <a:t> 6 min, 28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16 min, 54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5 min, 17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6 min, 05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8 min, 18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45 min, 33 sec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5651BE-D273-98D4-A38F-475AF0977C3E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82F2E61-BEF6-DACD-A011-0221878A4AFC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593841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0798078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238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/240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99.16%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lang="en-IN" sz="900" dirty="0">
                <a:solidFill>
                  <a:prstClr val="black"/>
                </a:solidFill>
              </a:rPr>
              <a:t>4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24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lang="en-IN" sz="900" dirty="0">
                <a:solidFill>
                  <a:prstClr val="black"/>
                </a:solidFill>
              </a:rPr>
              <a:t>12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57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b17_C: 2 h, </a:t>
            </a:r>
            <a:r>
              <a:rPr lang="en-IN" sz="900" dirty="0">
                <a:solidFill>
                  <a:prstClr val="black"/>
                </a:solidFill>
              </a:rPr>
              <a:t>5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dirty="0">
                <a:solidFill>
                  <a:prstClr val="black"/>
                </a:solidFill>
              </a:rPr>
              <a:t>7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20 min, 57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lang="en-IN" sz="900" dirty="0">
                <a:solidFill>
                  <a:prstClr val="black"/>
                </a:solidFill>
              </a:rPr>
              <a:t>20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dirty="0">
                <a:solidFill>
                  <a:prstClr val="black"/>
                </a:solidFill>
              </a:rPr>
              <a:t>57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lang="en-IN" sz="900" dirty="0">
                <a:solidFill>
                  <a:prstClr val="black"/>
                </a:solidFill>
              </a:rPr>
              <a:t>35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dirty="0">
                <a:solidFill>
                  <a:prstClr val="black"/>
                </a:solidFill>
              </a:rPr>
              <a:t>46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3 h, 56 min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0183768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357/360</a:t>
            </a:r>
            <a:br>
              <a:rPr lang="en-IN" sz="900" dirty="0"/>
            </a:br>
            <a:r>
              <a:rPr lang="en-IN" sz="900" b="1" dirty="0"/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99.16%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4 h, 0 min, 9 sec</a:t>
            </a:r>
          </a:p>
          <a:p>
            <a:r>
              <a:rPr lang="en-IN" sz="900" b="1" dirty="0"/>
              <a:t>b15_C:</a:t>
            </a:r>
            <a:r>
              <a:rPr lang="en-IN" sz="900" dirty="0"/>
              <a:t> 13 min, 29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1 h, 54 min, 50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17 min, 34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17 min, 13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36 min, 46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7 h, 20 min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5651BE-D273-98D4-A38F-475AF0977C3E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680BDF3-3B64-6C1B-621E-B53D4C5AF6AA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6678677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7505164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238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/240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99.16%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lang="en-IN" sz="900" dirty="0">
                <a:solidFill>
                  <a:prstClr val="black"/>
                </a:solidFill>
              </a:rPr>
              <a:t>4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14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lang="en-IN" sz="900" dirty="0">
                <a:solidFill>
                  <a:prstClr val="black"/>
                </a:solidFill>
              </a:rPr>
              <a:t>12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59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b17_C: </a:t>
            </a:r>
            <a:r>
              <a:rPr lang="en-IN" sz="900" dirty="0"/>
              <a:t>1 h</a:t>
            </a:r>
            <a:r>
              <a:rPr lang="en-IN" sz="900" b="1" dirty="0"/>
              <a:t>, </a:t>
            </a:r>
            <a:r>
              <a:rPr lang="en-IN" sz="900" dirty="0">
                <a:solidFill>
                  <a:prstClr val="black"/>
                </a:solidFill>
              </a:rPr>
              <a:t>54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29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lang="en-IN" sz="900" dirty="0">
                <a:solidFill>
                  <a:prstClr val="black"/>
                </a:solidFill>
              </a:rPr>
              <a:t>17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dirty="0">
                <a:solidFill>
                  <a:prstClr val="black"/>
                </a:solidFill>
              </a:rPr>
              <a:t>45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lang="en-IN" sz="900" dirty="0">
                <a:solidFill>
                  <a:prstClr val="black"/>
                </a:solidFill>
              </a:rPr>
              <a:t>17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43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lang="en-IN" sz="900" dirty="0">
                <a:solidFill>
                  <a:prstClr val="black"/>
                </a:solidFill>
              </a:rPr>
              <a:t>38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26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3 h, 22 min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5464783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357/360</a:t>
            </a:r>
            <a:br>
              <a:rPr lang="en-IN" sz="900" dirty="0"/>
            </a:br>
            <a:r>
              <a:rPr lang="en-IN" sz="900" b="1" dirty="0"/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99.16%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4 min, 17 sec</a:t>
            </a:r>
          </a:p>
          <a:p>
            <a:r>
              <a:rPr lang="en-IN" sz="900" b="1" dirty="0"/>
              <a:t>b15_C:</a:t>
            </a:r>
            <a:r>
              <a:rPr lang="en-IN" sz="900" dirty="0"/>
              <a:t> 13 min, 49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1 h, 56 min, 58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17 min,  55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17 min, 31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36 min, 49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3 h, 23 min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5651BE-D273-98D4-A38F-475AF0977C3E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165E6F-6BBE-7684-04E4-2FC4C5DDA679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50073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0D7CCB-80C9-8F3F-94B7-CF1039B4B2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318C8D93-9593-D6CA-771D-56378CB9A8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7233429"/>
              </p:ext>
            </p:extLst>
          </p:nvPr>
        </p:nvGraphicFramePr>
        <p:xfrm>
          <a:off x="459580" y="1047750"/>
          <a:ext cx="7846220" cy="32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93EE316-FABE-D475-7DAF-0C159623C5E1}"/>
              </a:ext>
            </a:extLst>
          </p:cNvPr>
          <p:cNvSpPr txBox="1"/>
          <p:nvPr/>
        </p:nvSpPr>
        <p:spPr>
          <a:xfrm>
            <a:off x="7529512" y="2310140"/>
            <a:ext cx="7762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b="1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/>
                <a:ea typeface="+mn-ea"/>
                <a:cs typeface="+mn-cs"/>
              </a:rPr>
              <a:t>Report</a:t>
            </a:r>
            <a:r>
              <a:rPr lang="en-IN" b="1" dirty="0"/>
              <a:t> </a:t>
            </a:r>
            <a:r>
              <a:rPr lang="en-IN" sz="1000" b="1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alibri"/>
                <a:ea typeface="+mn-ea"/>
                <a:cs typeface="+mn-cs"/>
              </a:rPr>
              <a:t>generate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51CB46-8349-59C2-22DB-DC1B678B0511}"/>
              </a:ext>
            </a:extLst>
          </p:cNvPr>
          <p:cNvSpPr/>
          <p:nvPr/>
        </p:nvSpPr>
        <p:spPr>
          <a:xfrm>
            <a:off x="5715000" y="2967840"/>
            <a:ext cx="1371600" cy="127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1280" tIns="71280" rIns="71280" bIns="71280" numCol="1" spcCol="1440" anchor="t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IN" sz="1000" b="0" strike="noStrike" spc="-1" dirty="0">
                <a:solidFill>
                  <a:srgbClr val="000000"/>
                </a:solidFill>
                <a:latin typeface="Calibri"/>
                <a:ea typeface="Geneva"/>
              </a:rPr>
              <a:t>Attacking PSLL techniques (w</a:t>
            </a:r>
            <a:r>
              <a:rPr lang="en-IN" sz="1000" spc="-1" dirty="0">
                <a:solidFill>
                  <a:srgbClr val="000000"/>
                </a:solidFill>
                <a:latin typeface="Calibri"/>
                <a:ea typeface="Geneva"/>
              </a:rPr>
              <a:t>ithout using</a:t>
            </a:r>
            <a:r>
              <a:rPr lang="en-IN" sz="1000" b="0" strike="noStrike" spc="-1" dirty="0">
                <a:solidFill>
                  <a:srgbClr val="000000"/>
                </a:solidFill>
                <a:latin typeface="Calibri"/>
                <a:ea typeface="Geneva"/>
              </a:rPr>
              <a:t> oracle)</a:t>
            </a:r>
            <a:br>
              <a:rPr sz="1000" dirty="0"/>
            </a:br>
            <a:r>
              <a:rPr lang="en-IN" sz="900" b="1" strike="noStrike" spc="-1" dirty="0">
                <a:solidFill>
                  <a:srgbClr val="808080"/>
                </a:solidFill>
                <a:latin typeface="Calibri"/>
                <a:ea typeface="Geneva"/>
              </a:rPr>
              <a:t>05/01 – 05/13 2024</a:t>
            </a:r>
            <a:endParaRPr lang="en-US" sz="900" b="0" strike="noStrike" spc="-1" dirty="0">
              <a:latin typeface="Arial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6F21343-63B9-2112-572B-E640F1C15636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6096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IN" dirty="0"/>
              <a:t>Project progress bar graph representation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9453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2659170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charset="0"/>
                <a:ea typeface="Geneva" charset="0"/>
              </a:rPr>
              <a:t>:</a:t>
            </a:r>
            <a:r>
              <a:rPr kumimoji="0" lang="en-IN" sz="90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</a:t>
            </a:r>
            <a:r>
              <a:rPr lang="en-IN" sz="900" b="1" dirty="0">
                <a:solidFill>
                  <a:srgbClr val="00B050"/>
                </a:solidFill>
              </a:rPr>
              <a:t>240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/240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100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1 min, 07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1 min, 47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b17_C: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6 min, 35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 min, 27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 min, 23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4 min, 16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18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b="1" dirty="0">
                <a:solidFill>
                  <a:srgbClr val="FF0000"/>
                </a:solidFill>
              </a:rPr>
              <a:t>35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5420174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240/240</a:t>
            </a:r>
            <a:br>
              <a:rPr lang="en-IN" sz="900" dirty="0"/>
            </a:br>
            <a:r>
              <a:rPr lang="en-IN" sz="900" b="1" dirty="0"/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strike="noStrike" spc="-1" dirty="0">
                <a:solidFill>
                  <a:srgbClr val="000000"/>
                </a:solidFill>
                <a:latin typeface="Arial"/>
                <a:ea typeface="Geneva"/>
              </a:rPr>
              <a:t>b14_C: </a:t>
            </a:r>
            <a:r>
              <a:rPr lang="en-IN" sz="900" b="0" strike="noStrike" spc="-1" dirty="0">
                <a:solidFill>
                  <a:srgbClr val="000000"/>
                </a:solidFill>
                <a:latin typeface="Arial"/>
                <a:ea typeface="Geneva"/>
              </a:rPr>
              <a:t>1 min, 03 sec</a:t>
            </a:r>
            <a:endParaRPr lang="en-US" sz="9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IN" sz="900" b="1" strike="noStrike" spc="-1" dirty="0">
                <a:solidFill>
                  <a:srgbClr val="000000"/>
                </a:solidFill>
                <a:latin typeface="Arial"/>
                <a:ea typeface="Geneva"/>
              </a:rPr>
              <a:t>b15_C: </a:t>
            </a:r>
            <a:r>
              <a:rPr lang="en-IN" sz="900" b="0" strike="noStrike" spc="-1" dirty="0">
                <a:solidFill>
                  <a:srgbClr val="000000"/>
                </a:solidFill>
                <a:latin typeface="Arial"/>
                <a:ea typeface="Geneva"/>
              </a:rPr>
              <a:t>1 min, 47 sec</a:t>
            </a:r>
            <a:endParaRPr lang="en-US" sz="9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IN" sz="900" b="1" strike="noStrike" spc="-1" dirty="0">
                <a:solidFill>
                  <a:srgbClr val="000000"/>
                </a:solidFill>
                <a:latin typeface="Arial"/>
                <a:ea typeface="Geneva"/>
              </a:rPr>
              <a:t>b17_C: </a:t>
            </a:r>
            <a:r>
              <a:rPr lang="en-IN" sz="900" b="0" strike="noStrike" spc="-1" dirty="0">
                <a:solidFill>
                  <a:srgbClr val="000000"/>
                </a:solidFill>
                <a:latin typeface="Arial"/>
                <a:ea typeface="Geneva"/>
              </a:rPr>
              <a:t>6 min, 31 sec</a:t>
            </a:r>
            <a:endParaRPr lang="en-US" sz="9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IN" sz="900" b="1" strike="noStrike" spc="-1" dirty="0">
                <a:solidFill>
                  <a:srgbClr val="000000"/>
                </a:solidFill>
                <a:latin typeface="Arial"/>
                <a:ea typeface="Geneva"/>
              </a:rPr>
              <a:t>b20_C: </a:t>
            </a:r>
            <a:r>
              <a:rPr lang="en-IN" sz="900" b="0" strike="noStrike" spc="-1" dirty="0">
                <a:solidFill>
                  <a:srgbClr val="000000"/>
                </a:solidFill>
                <a:latin typeface="Arial"/>
                <a:ea typeface="Geneva"/>
              </a:rPr>
              <a:t>2 min, 27 sec</a:t>
            </a:r>
            <a:endParaRPr lang="en-US" sz="9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IN" sz="900" b="1" strike="noStrike" spc="-1" dirty="0">
                <a:solidFill>
                  <a:srgbClr val="000000"/>
                </a:solidFill>
                <a:latin typeface="Arial"/>
                <a:ea typeface="Geneva"/>
              </a:rPr>
              <a:t>b21_C: </a:t>
            </a:r>
            <a:r>
              <a:rPr lang="en-IN" sz="900" b="0" strike="noStrike" spc="-1" dirty="0">
                <a:solidFill>
                  <a:srgbClr val="000000"/>
                </a:solidFill>
                <a:latin typeface="Arial"/>
                <a:ea typeface="Geneva"/>
              </a:rPr>
              <a:t>2 min, 28 sec</a:t>
            </a:r>
            <a:endParaRPr lang="en-US" sz="9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IN" sz="900" b="1" strike="noStrike" spc="-1" dirty="0">
                <a:solidFill>
                  <a:srgbClr val="000000"/>
                </a:solidFill>
                <a:latin typeface="Arial"/>
                <a:ea typeface="Geneva"/>
              </a:rPr>
              <a:t>b22_C: </a:t>
            </a:r>
            <a:r>
              <a:rPr lang="en-IN" sz="900" b="0" strike="noStrike" spc="-1" dirty="0">
                <a:solidFill>
                  <a:srgbClr val="000000"/>
                </a:solidFill>
                <a:latin typeface="Arial"/>
                <a:ea typeface="Geneva"/>
              </a:rPr>
              <a:t>4 min, 33 sec</a:t>
            </a:r>
            <a:endParaRPr lang="en-US" sz="9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IN" sz="900" b="1" strike="noStrike" spc="-1" dirty="0">
                <a:solidFill>
                  <a:srgbClr val="000000"/>
                </a:solidFill>
                <a:latin typeface="Arial"/>
                <a:ea typeface="Geneva"/>
              </a:rPr>
              <a:t>Total execution time: </a:t>
            </a:r>
            <a:r>
              <a:rPr lang="en-IN" sz="900" b="1" strike="noStrike" spc="-1" dirty="0">
                <a:solidFill>
                  <a:srgbClr val="FF0000"/>
                </a:solidFill>
                <a:latin typeface="Arial"/>
                <a:ea typeface="Geneva"/>
              </a:rPr>
              <a:t>18 min, 49 sec</a:t>
            </a:r>
            <a:endParaRPr lang="en-US" sz="900" b="0" strike="noStrike" spc="-1" dirty="0">
              <a:latin typeface="Arial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1811EA0-521B-96B9-F017-77378FE3AC05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A1C460B-D055-42C5-13F8-B8735248FEAA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4063636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1929970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charset="0"/>
                <a:ea typeface="Geneva" charset="0"/>
              </a:rPr>
              <a:t>:</a:t>
            </a:r>
            <a:r>
              <a:rPr kumimoji="0" lang="en-IN" sz="90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</a:t>
            </a:r>
            <a:r>
              <a:rPr lang="en-IN" sz="900" b="1" dirty="0">
                <a:solidFill>
                  <a:srgbClr val="00B050"/>
                </a:solidFill>
              </a:rPr>
              <a:t>239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/240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100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lang="en-IN" sz="900" dirty="0">
                <a:solidFill>
                  <a:prstClr val="black"/>
                </a:solidFill>
              </a:rPr>
              <a:t>0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dirty="0">
                <a:solidFill>
                  <a:prstClr val="black"/>
                </a:solidFill>
              </a:rPr>
              <a:t>50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1 min, </a:t>
            </a:r>
            <a:r>
              <a:rPr lang="en-IN" sz="900" dirty="0">
                <a:solidFill>
                  <a:prstClr val="black"/>
                </a:solidFill>
              </a:rPr>
              <a:t>25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b17_C: </a:t>
            </a:r>
            <a:r>
              <a:rPr lang="en-IN" sz="900" dirty="0">
                <a:solidFill>
                  <a:prstClr val="black"/>
                </a:solidFill>
              </a:rPr>
              <a:t>5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dirty="0">
                <a:solidFill>
                  <a:prstClr val="black"/>
                </a:solidFill>
              </a:rPr>
              <a:t>24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lang="en-IN" sz="900" dirty="0">
                <a:solidFill>
                  <a:prstClr val="black"/>
                </a:solidFill>
              </a:rPr>
              <a:t>1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dirty="0">
                <a:solidFill>
                  <a:prstClr val="black"/>
                </a:solidFill>
              </a:rPr>
              <a:t>58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 min, 23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lang="en-IN" sz="900" dirty="0">
                <a:solidFill>
                  <a:prstClr val="black"/>
                </a:solidFill>
              </a:rPr>
              <a:t>3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dirty="0">
                <a:solidFill>
                  <a:prstClr val="black"/>
                </a:solidFill>
              </a:rPr>
              <a:t>12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18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b="1" dirty="0">
                <a:solidFill>
                  <a:srgbClr val="FF0000"/>
                </a:solidFill>
              </a:rPr>
              <a:t>35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5024153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237/240</a:t>
            </a:r>
            <a:br>
              <a:rPr lang="en-IN" sz="900" dirty="0"/>
            </a:br>
            <a:r>
              <a:rPr lang="en-IN" sz="900" b="1" dirty="0"/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98.75%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30 min, 41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1 h, 43 min, 18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18 h, 7 min, 25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2 h, 52 min, 24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2 h, 48 min, 13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7 h, 12 min, 50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33 h, 53 min, 51 sec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1811EA0-521B-96B9-F017-77378FE3AC05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4FE5A8F-0147-803D-014B-805C3AE8D186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780183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4791078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119/120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99.16%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0 min, 41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 min, 41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b17_C: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6 min, 07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1 min, 38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1 min, 48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 min, 38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15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b="1" dirty="0">
                <a:solidFill>
                  <a:srgbClr val="FF0000"/>
                </a:solidFill>
              </a:rPr>
              <a:t>33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4514933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120/120</a:t>
            </a:r>
            <a:br>
              <a:rPr lang="en-IN" sz="900" dirty="0"/>
            </a:br>
            <a:r>
              <a:rPr lang="en-IN" sz="900" b="1" dirty="0"/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0 min, 43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2 min,  43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6 min,  06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1 min, 39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1 min, 51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2 min, 52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15 min, 54 sec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146BE11-44F3-DCB4-AA20-ACA6D6FC2060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FD53166-CB5E-6094-5DCF-CC3184DA5DFD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7065033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4430816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120/120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100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0 min, 42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 min, 23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b17_C: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5 min, 11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 min, 02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1 min, 49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2 min, 34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14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41 sec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1422055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120/120</a:t>
            </a:r>
            <a:br>
              <a:rPr lang="en-IN" sz="900" dirty="0"/>
            </a:br>
            <a:r>
              <a:rPr lang="en-IN" sz="900" b="1" dirty="0"/>
              <a:t>Success rate: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0 min, 43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2 min,  33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5 min,  09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2 min, 01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1 min, 58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2 min, 34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14 min, 58 sec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5E06A7C-0B66-D445-60AB-049C5BE75BBA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1C3A64D-F8C2-F059-9217-1B737E50CE17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8778257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8452344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120/1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20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100%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lang="en-IN" sz="900" dirty="0">
                <a:solidFill>
                  <a:prstClr val="black"/>
                </a:solidFill>
              </a:rPr>
              <a:t>2 min, 12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lang="en-IN" sz="900" b="1" dirty="0">
                <a:solidFill>
                  <a:prstClr val="black"/>
                </a:solidFill>
              </a:rPr>
              <a:t>6</a:t>
            </a:r>
            <a:r>
              <a:rPr kumimoji="0" lang="en-IN" sz="9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min, </a:t>
            </a:r>
            <a:r>
              <a:rPr lang="en-IN" sz="900" dirty="0">
                <a:solidFill>
                  <a:prstClr val="black"/>
                </a:solidFill>
              </a:rPr>
              <a:t>44</a:t>
            </a:r>
            <a:r>
              <a:rPr kumimoji="0" lang="en-IN" sz="9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  <a:p>
            <a:pPr>
              <a:defRPr/>
            </a:pPr>
            <a:r>
              <a:rPr lang="en-IN" sz="900" b="1" dirty="0"/>
              <a:t>b17_C: </a:t>
            </a:r>
            <a:r>
              <a:rPr lang="sv-SE" sz="900" dirty="0"/>
              <a:t>1 h, 11 min, 27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lang="en-IN" sz="900" b="1" dirty="0">
                <a:solidFill>
                  <a:prstClr val="black"/>
                </a:solidFill>
              </a:rPr>
              <a:t>9</a:t>
            </a:r>
            <a:r>
              <a:rPr lang="en-IN" sz="900" dirty="0">
                <a:solidFill>
                  <a:prstClr val="black"/>
                </a:solidFill>
              </a:rPr>
              <a:t> min, 32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lang="en-IN" sz="900" dirty="0"/>
              <a:t>10 min, 47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20</a:t>
            </a:r>
            <a:r>
              <a:rPr lang="en-IN" sz="900" dirty="0"/>
              <a:t> min, 09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2 h, </a:t>
            </a:r>
            <a:r>
              <a:rPr lang="en-IN" sz="900" b="1" dirty="0">
                <a:solidFill>
                  <a:srgbClr val="00B050"/>
                </a:solidFill>
              </a:rPr>
              <a:t>00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min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8597124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119/120</a:t>
            </a:r>
            <a:br>
              <a:rPr lang="en-IN" sz="900" dirty="0"/>
            </a:br>
            <a:r>
              <a:rPr lang="en-IN" sz="900" b="1" dirty="0"/>
              <a:t>Success rate</a:t>
            </a:r>
            <a:r>
              <a:rPr lang="en-IN" sz="900" b="1" dirty="0">
                <a:solidFill>
                  <a:srgbClr val="FF0000"/>
                </a:solidFill>
              </a:rPr>
              <a:t>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2 min, 20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7 min,  56 sec</a:t>
            </a:r>
          </a:p>
          <a:p>
            <a:r>
              <a:rPr lang="en-IN" sz="900" b="1" dirty="0"/>
              <a:t>b17_C: </a:t>
            </a:r>
            <a:r>
              <a:rPr lang="sv-SE" sz="900" dirty="0"/>
              <a:t>1 h, 25 min, 53 sec</a:t>
            </a:r>
            <a:endParaRPr lang="en-IN" sz="900" dirty="0"/>
          </a:p>
          <a:p>
            <a:r>
              <a:rPr lang="en-IN" sz="900" b="1" dirty="0"/>
              <a:t>b20_C: </a:t>
            </a:r>
            <a:r>
              <a:rPr lang="en-IN" sz="900" dirty="0"/>
              <a:t>10 min, 09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11 min, 59 sec</a:t>
            </a:r>
          </a:p>
          <a:p>
            <a:r>
              <a:rPr lang="en-IN" sz="900" b="1" dirty="0"/>
              <a:t>b22_C: 11</a:t>
            </a:r>
            <a:r>
              <a:rPr lang="en-IN" sz="900" dirty="0"/>
              <a:t> min, 59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2 h, 10 min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7E855B-7EA7-DC3C-E499-E50808FC8A7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3BD8C9E-673B-7C2B-72D4-890C8AE533DE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8949540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5359950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20</a:t>
            </a:r>
            <a:r>
              <a:rPr lang="en-IN" sz="900" b="1" dirty="0">
                <a:solidFill>
                  <a:srgbClr val="00B050"/>
                </a:solidFill>
              </a:rPr>
              <a:t>/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20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100%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lang="en-IN" sz="900" dirty="0">
                <a:solidFill>
                  <a:prstClr val="black"/>
                </a:solidFill>
              </a:rPr>
              <a:t>4 min, 06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lang="en-IN" sz="900" dirty="0"/>
              <a:t>pending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>
              <a:defRPr/>
            </a:pPr>
            <a:r>
              <a:rPr lang="en-IN" sz="900" b="1" dirty="0"/>
              <a:t>b17_C: </a:t>
            </a:r>
            <a:r>
              <a:rPr lang="en-IN" sz="900" dirty="0"/>
              <a:t>pending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lang="en-IN" sz="900" dirty="0"/>
              <a:t>pending 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lang="en-IN" sz="900" dirty="0"/>
              <a:t>pending 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lang="en-IN" sz="900" dirty="0"/>
              <a:t>pending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4 min, </a:t>
            </a:r>
            <a:r>
              <a:rPr lang="en-IN" sz="900" b="1" dirty="0">
                <a:solidFill>
                  <a:srgbClr val="00B050"/>
                </a:solidFill>
              </a:rPr>
              <a:t>06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20/20</a:t>
            </a:r>
            <a:br>
              <a:rPr lang="en-IN" sz="900" dirty="0"/>
            </a:br>
            <a:r>
              <a:rPr lang="en-IN" sz="900" b="1" dirty="0"/>
              <a:t>Success rate</a:t>
            </a:r>
            <a:r>
              <a:rPr lang="en-IN" sz="900" b="1" dirty="0">
                <a:solidFill>
                  <a:srgbClr val="FF0000"/>
                </a:solidFill>
              </a:rPr>
              <a:t>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4 min, 1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4 min, 1 sec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7E855B-7EA7-DC3C-E499-E50808FC8A7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33E369E-19B4-B898-D83B-B140332F86EE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2197626-6D02-566C-E438-6B8EDF1C45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4890362"/>
              </p:ext>
            </p:extLst>
          </p:nvPr>
        </p:nvGraphicFramePr>
        <p:xfrm>
          <a:off x="813954" y="944810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63381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0579999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20</a:t>
            </a:r>
            <a:r>
              <a:rPr lang="en-IN" sz="900" b="1" dirty="0">
                <a:solidFill>
                  <a:srgbClr val="00B050"/>
                </a:solidFill>
              </a:rPr>
              <a:t>/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20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100%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lang="en-IN" sz="900" dirty="0">
                <a:solidFill>
                  <a:prstClr val="black"/>
                </a:solidFill>
              </a:rPr>
              <a:t>4 min, 06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lang="en-IN" sz="900" dirty="0"/>
              <a:t>pending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>
              <a:defRPr/>
            </a:pPr>
            <a:r>
              <a:rPr lang="en-IN" sz="900" b="1" dirty="0"/>
              <a:t>b17_C: </a:t>
            </a:r>
            <a:r>
              <a:rPr lang="en-IN" sz="900" dirty="0"/>
              <a:t>pending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lang="en-IN" sz="900" dirty="0"/>
              <a:t>pending 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lang="en-IN" sz="900" dirty="0"/>
              <a:t>pending 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lang="en-IN" sz="900" dirty="0"/>
              <a:t>pending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4 min, </a:t>
            </a:r>
            <a:r>
              <a:rPr lang="en-IN" sz="900" b="1" dirty="0">
                <a:solidFill>
                  <a:srgbClr val="00B050"/>
                </a:solidFill>
              </a:rPr>
              <a:t>06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sec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3837880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20/20</a:t>
            </a:r>
            <a:br>
              <a:rPr lang="en-IN" sz="900" dirty="0"/>
            </a:br>
            <a:r>
              <a:rPr lang="en-IN" sz="900" b="1" dirty="0"/>
              <a:t>Success rate</a:t>
            </a:r>
            <a:r>
              <a:rPr lang="en-IN" sz="900" b="1" dirty="0">
                <a:solidFill>
                  <a:srgbClr val="FF0000"/>
                </a:solidFill>
              </a:rPr>
              <a:t>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4 min, 1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4 min, 1 sec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7E855B-7EA7-DC3C-E499-E50808FC8A7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0FDA902-67B4-22B3-D9F8-27FB945EF977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0331240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7119742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20</a:t>
            </a:r>
            <a:r>
              <a:rPr lang="en-IN" sz="900" b="1" dirty="0">
                <a:solidFill>
                  <a:srgbClr val="00B050"/>
                </a:solidFill>
              </a:rPr>
              <a:t>/1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20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100%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lang="en-IN" sz="900" dirty="0">
                <a:solidFill>
                  <a:prstClr val="black"/>
                </a:solidFill>
              </a:rPr>
              <a:t>10 min, 07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b15_C: </a:t>
            </a:r>
            <a:r>
              <a:rPr lang="en-IN" sz="900" dirty="0"/>
              <a:t>30 min, 55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>
              <a:defRPr/>
            </a:pPr>
            <a:r>
              <a:rPr lang="en-IN" sz="900" b="1" dirty="0"/>
              <a:t>b17_C: </a:t>
            </a:r>
            <a:r>
              <a:rPr lang="en-IN" sz="900" dirty="0"/>
              <a:t>9 h, 2 min, 33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b20_C: </a:t>
            </a:r>
            <a:r>
              <a:rPr lang="en-IN" sz="900" dirty="0"/>
              <a:t>44 min, 6 sec 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b21_C: </a:t>
            </a:r>
            <a:r>
              <a:rPr lang="en-IN" sz="900" dirty="0"/>
              <a:t>44 min, 18 sec 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IN" sz="900" b="1" dirty="0"/>
              <a:t>b22_C: </a:t>
            </a:r>
            <a:r>
              <a:rPr lang="en-IN" sz="900" dirty="0"/>
              <a:t>1 h, 39 min, 07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lang="en-IN" sz="900" b="1" dirty="0">
                <a:solidFill>
                  <a:srgbClr val="00B050"/>
                </a:solidFill>
              </a:rPr>
              <a:t>12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h, 39 min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4573068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20/120</a:t>
            </a:r>
            <a:br>
              <a:rPr lang="en-IN" sz="900" dirty="0"/>
            </a:br>
            <a:r>
              <a:rPr lang="en-IN" sz="900" b="1" dirty="0"/>
              <a:t>Success rate</a:t>
            </a:r>
            <a:r>
              <a:rPr lang="en-IN" sz="900" b="1" dirty="0">
                <a:solidFill>
                  <a:srgbClr val="FF0000"/>
                </a:solidFill>
              </a:rPr>
              <a:t>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9 min, 16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28 min, 28 sec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31 min, 14 sec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46 min, 30 sec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45 min, 45 sec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1 h, 43 min, 51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4 h, 22 min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7E855B-7EA7-DC3C-E499-E50808FC8A7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25BBD2-9F2E-B2D7-360F-7DB13E50FCEE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5812755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9934604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4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0</a:t>
            </a:r>
            <a:r>
              <a:rPr lang="en-IN" sz="900" b="1" dirty="0">
                <a:solidFill>
                  <a:srgbClr val="00B050"/>
                </a:solidFill>
              </a:rPr>
              <a:t>/4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100%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</a:t>
            </a:r>
            <a:r>
              <a:rPr lang="en-IN" sz="900" dirty="0">
                <a:solidFill>
                  <a:prstClr val="black"/>
                </a:solidFill>
              </a:rPr>
              <a:t>1 h, 38 min, 30 sec</a:t>
            </a:r>
            <a:endParaRPr kumimoji="0" lang="en-IN" sz="9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Geneva" charset="0"/>
            </a:endParaRPr>
          </a:p>
          <a:p>
            <a:r>
              <a:rPr lang="en-IN" sz="900" b="1" dirty="0"/>
              <a:t>b15_C: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pending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lang="en-IN" sz="900" b="1" dirty="0">
                <a:solidFill>
                  <a:srgbClr val="00B050"/>
                </a:solidFill>
              </a:rPr>
              <a:t>12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h, 39 min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6521773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40/40</a:t>
            </a:r>
            <a:br>
              <a:rPr lang="en-IN" sz="900" dirty="0"/>
            </a:br>
            <a:r>
              <a:rPr lang="en-IN" sz="900" b="1" dirty="0"/>
              <a:t>Success rate</a:t>
            </a:r>
            <a:r>
              <a:rPr lang="en-IN" sz="900" b="1" dirty="0">
                <a:solidFill>
                  <a:srgbClr val="FF0000"/>
                </a:solidFill>
              </a:rPr>
              <a:t>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</a:t>
            </a:r>
            <a:r>
              <a:rPr lang="en-IN" sz="900" dirty="0"/>
              <a:t>9 min, 16 sec</a:t>
            </a:r>
          </a:p>
          <a:p>
            <a:r>
              <a:rPr lang="en-IN" sz="900" b="1" dirty="0"/>
              <a:t>b15_C: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b17_C: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b20_C: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b21_C: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b22_C: </a:t>
            </a:r>
            <a:r>
              <a:rPr lang="en-IN" sz="900" dirty="0"/>
              <a:t>pending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4 h, 22 min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7E855B-7EA7-DC3C-E499-E50808FC8A7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0803EC1-B11A-3C63-7614-21FF2BC9A483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5834640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0701844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24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0</a:t>
            </a:r>
            <a:r>
              <a:rPr lang="en-IN" sz="900" b="1" dirty="0">
                <a:solidFill>
                  <a:srgbClr val="00B050"/>
                </a:solidFill>
              </a:rPr>
              <a:t>/24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100%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SFLT: </a:t>
            </a:r>
            <a:r>
              <a:rPr lang="en-IN" sz="900" dirty="0"/>
              <a:t>8 min, 7 sec,              </a:t>
            </a:r>
            <a:r>
              <a:rPr lang="en-IN" sz="900" b="1" dirty="0"/>
              <a:t>DFLT:</a:t>
            </a:r>
            <a:r>
              <a:rPr lang="en-IN" sz="900" dirty="0"/>
              <a:t> 7 min, 58 sec</a:t>
            </a:r>
          </a:p>
          <a:p>
            <a:r>
              <a:rPr lang="en-IN" sz="900" b="1" dirty="0"/>
              <a:t>b15_C: SFLT: </a:t>
            </a:r>
            <a:r>
              <a:rPr lang="en-IN" sz="900" dirty="0"/>
              <a:t>55 min, 13 sec,          </a:t>
            </a:r>
            <a:r>
              <a:rPr lang="en-IN" sz="900" b="1" dirty="0"/>
              <a:t>DFLT:</a:t>
            </a:r>
            <a:r>
              <a:rPr lang="en-IN" sz="900" dirty="0"/>
              <a:t> 57 min, 34 sec</a:t>
            </a:r>
          </a:p>
          <a:p>
            <a:r>
              <a:rPr lang="en-IN" sz="900" b="1" dirty="0"/>
              <a:t>b17_C: SFLT: </a:t>
            </a:r>
            <a:r>
              <a:rPr lang="en-IN" sz="900" dirty="0"/>
              <a:t>18 h, 43 min, 13 sec, </a:t>
            </a:r>
            <a:r>
              <a:rPr lang="en-IN" sz="900" b="1" dirty="0"/>
              <a:t>DFLT:</a:t>
            </a:r>
            <a:r>
              <a:rPr lang="en-IN" sz="900" dirty="0"/>
              <a:t> 16 h, 50 min, 50 sec</a:t>
            </a:r>
          </a:p>
          <a:p>
            <a:r>
              <a:rPr lang="en-IN" sz="900" b="1" dirty="0"/>
              <a:t>b20_C: SFLT: </a:t>
            </a:r>
            <a:r>
              <a:rPr lang="en-IN" sz="900" dirty="0"/>
              <a:t>1 h, 15 min, 57 sec,   </a:t>
            </a:r>
            <a:r>
              <a:rPr lang="en-IN" sz="900" b="1" dirty="0"/>
              <a:t>DFLT:</a:t>
            </a:r>
            <a:r>
              <a:rPr lang="en-IN" sz="900" dirty="0"/>
              <a:t> 1 h, 14 min, 52 sec</a:t>
            </a:r>
          </a:p>
          <a:p>
            <a:r>
              <a:rPr lang="en-IN" sz="900" b="1" dirty="0"/>
              <a:t>b21_C: SFLT: </a:t>
            </a:r>
            <a:r>
              <a:rPr lang="en-IN" sz="900" dirty="0"/>
              <a:t>1 h, 47 min, 53 sec,   </a:t>
            </a:r>
            <a:r>
              <a:rPr lang="en-IN" sz="900" b="1" dirty="0"/>
              <a:t>DFLT:</a:t>
            </a:r>
            <a:r>
              <a:rPr lang="en-IN" sz="900" dirty="0"/>
              <a:t> 1 h, 23 min, 23 sec</a:t>
            </a:r>
          </a:p>
          <a:p>
            <a:r>
              <a:rPr lang="en-IN" sz="900" b="1" dirty="0"/>
              <a:t>b22_C: SFLT: </a:t>
            </a:r>
            <a:r>
              <a:rPr lang="en-IN" sz="900" dirty="0"/>
              <a:t>3 h, 54 min, 08 sec,   </a:t>
            </a:r>
            <a:r>
              <a:rPr lang="en-IN" sz="900" b="1" dirty="0"/>
              <a:t>DFLT:</a:t>
            </a:r>
            <a:r>
              <a:rPr lang="en-IN" sz="900" dirty="0"/>
              <a:t> 2 h, 52 min, 36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23 h, </a:t>
            </a:r>
            <a:r>
              <a:rPr lang="en-IN" sz="900" b="1" dirty="0">
                <a:solidFill>
                  <a:srgbClr val="00B050"/>
                </a:solidFill>
              </a:rPr>
              <a:t>42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min + 20 h, 23 min = 44 h, 5 m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942970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240/240</a:t>
            </a:r>
            <a:br>
              <a:rPr lang="en-IN" sz="900" dirty="0"/>
            </a:br>
            <a:r>
              <a:rPr lang="en-IN" sz="900" b="1" dirty="0"/>
              <a:t>Success rate</a:t>
            </a:r>
            <a:r>
              <a:rPr lang="en-IN" sz="900" b="1" dirty="0">
                <a:solidFill>
                  <a:srgbClr val="FF0000"/>
                </a:solidFill>
              </a:rPr>
              <a:t>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SFLT: </a:t>
            </a:r>
            <a:r>
              <a:rPr lang="en-IN" sz="900" dirty="0"/>
              <a:t>10 min, 36 sec,        </a:t>
            </a:r>
            <a:r>
              <a:rPr lang="en-IN" sz="900" b="1" dirty="0"/>
              <a:t>DFLT:</a:t>
            </a:r>
            <a:r>
              <a:rPr lang="en-IN" sz="900" dirty="0"/>
              <a:t> 10 min, 35 sec</a:t>
            </a:r>
          </a:p>
          <a:p>
            <a:r>
              <a:rPr lang="en-IN" sz="900" b="1" dirty="0"/>
              <a:t>b15_C: SFLT: </a:t>
            </a:r>
            <a:r>
              <a:rPr lang="en-IN" sz="900" dirty="0"/>
              <a:t>33 min, 17 sec,        </a:t>
            </a:r>
            <a:r>
              <a:rPr lang="en-IN" sz="900" b="1" dirty="0"/>
              <a:t>DFLT:</a:t>
            </a:r>
            <a:r>
              <a:rPr lang="en-IN" sz="900" dirty="0"/>
              <a:t> 1 h, 10 min, 48 sec</a:t>
            </a:r>
          </a:p>
          <a:p>
            <a:r>
              <a:rPr lang="en-IN" sz="900" b="1" dirty="0"/>
              <a:t>b17_C: SFLT: </a:t>
            </a:r>
            <a:r>
              <a:rPr lang="en-IN" sz="900" dirty="0"/>
              <a:t>4 h, 14 min, 21 sec, </a:t>
            </a:r>
            <a:r>
              <a:rPr lang="en-IN" sz="900" b="1" dirty="0"/>
              <a:t>DFLT:</a:t>
            </a:r>
            <a:r>
              <a:rPr lang="en-IN" sz="900" dirty="0"/>
              <a:t> 18 h, 42 min, 44 sec</a:t>
            </a:r>
          </a:p>
          <a:p>
            <a:r>
              <a:rPr lang="en-IN" sz="900" b="1" dirty="0"/>
              <a:t>b20_C: SFLT: </a:t>
            </a:r>
            <a:r>
              <a:rPr lang="en-IN" sz="900" dirty="0"/>
              <a:t>40 min, 23 sec,        </a:t>
            </a:r>
            <a:r>
              <a:rPr lang="en-IN" sz="900" b="1" dirty="0"/>
              <a:t>DFLT:</a:t>
            </a:r>
            <a:r>
              <a:rPr lang="en-IN" sz="900" dirty="0"/>
              <a:t> 1 h, 23 min, 53 sec</a:t>
            </a:r>
          </a:p>
          <a:p>
            <a:r>
              <a:rPr lang="en-IN" sz="900" b="1" dirty="0"/>
              <a:t>b21_C: SFLT: </a:t>
            </a:r>
            <a:r>
              <a:rPr lang="en-IN" sz="900" dirty="0"/>
              <a:t>41 min, 05 sec,        </a:t>
            </a:r>
            <a:r>
              <a:rPr lang="en-IN" sz="900" b="1" dirty="0"/>
              <a:t>DFLT:</a:t>
            </a:r>
            <a:r>
              <a:rPr lang="en-IN" sz="900" dirty="0"/>
              <a:t> 1 h, 26 min, 48 sec</a:t>
            </a:r>
          </a:p>
          <a:p>
            <a:r>
              <a:rPr lang="en-IN" sz="900" b="1" dirty="0"/>
              <a:t>b22_C: SFLT: </a:t>
            </a:r>
            <a:r>
              <a:rPr lang="en-IN" sz="900" dirty="0"/>
              <a:t>1 h</a:t>
            </a:r>
            <a:r>
              <a:rPr lang="en-IN" sz="900" b="1" dirty="0"/>
              <a:t>, </a:t>
            </a:r>
            <a:r>
              <a:rPr lang="en-IN" sz="900" dirty="0"/>
              <a:t>17 min, 29 sec, </a:t>
            </a:r>
            <a:r>
              <a:rPr lang="en-IN" sz="900" b="1" dirty="0"/>
              <a:t>DFLT:</a:t>
            </a:r>
            <a:r>
              <a:rPr lang="en-IN" sz="900" dirty="0"/>
              <a:t> 3 h, 29 min, 36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7 h, 59 min + 24 h, 20 min = 32h, 19m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7E855B-7EA7-DC3C-E499-E50808FC8A7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13898A-AED7-B3F8-68F0-95FB0BBC0F3B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14778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D4A2BF-7151-294E-9081-AF1442DB7D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971550"/>
            <a:ext cx="9144000" cy="3581399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281"/>
              </a:spcBef>
              <a:buClr>
                <a:srgbClr val="006096"/>
              </a:buClr>
              <a:buNone/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- Problem Motivation, Problem statement, and r</a:t>
            </a:r>
            <a:r>
              <a:rPr lang="en-US" spc="-1" dirty="0">
                <a:ea typeface="Geneva"/>
              </a:rPr>
              <a:t>elevance to IoT and embedded system security</a:t>
            </a: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pc="-1" dirty="0">
                <a:ea typeface="Geneva"/>
              </a:rPr>
              <a:t>       - Tools used and useful function definitions in </a:t>
            </a:r>
            <a:r>
              <a:rPr lang="en-US" spc="-1" dirty="0" err="1">
                <a:ea typeface="Geneva"/>
              </a:rPr>
              <a:t>circuitgraph</a:t>
            </a:r>
            <a:endParaRPr lang="en-US" spc="-1" dirty="0">
              <a:ea typeface="Geneva"/>
            </a:endParaRP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- </a:t>
            </a:r>
            <a:r>
              <a:rPr lang="en-IN" dirty="0"/>
              <a:t>Implemented methodology: </a:t>
            </a: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IN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		</a:t>
            </a:r>
            <a:r>
              <a:rPr lang="en-IN" spc="-1" dirty="0" err="1">
                <a:ea typeface="Geneva"/>
              </a:rPr>
              <a:t>i</a:t>
            </a:r>
            <a:r>
              <a:rPr lang="en-IN" spc="-1" dirty="0">
                <a:ea typeface="Geneva"/>
              </a:rPr>
              <a:t>) </a:t>
            </a: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Finding PI, KI and POP</a:t>
            </a:r>
            <a:endParaRPr lang="en-US" sz="1400" b="0" strike="noStrike" spc="-1" dirty="0">
              <a:solidFill>
                <a:srgbClr val="FFFFFF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</a:t>
            </a:r>
            <a:r>
              <a:rPr lang="en-US" spc="-1" dirty="0">
                <a:ea typeface="Geneva"/>
              </a:rPr>
              <a:t>	ii) </a:t>
            </a: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Finding CS1 and CS2 for SFLT &amp; DFLT</a:t>
            </a:r>
            <a:endParaRPr lang="en-US" sz="1400" b="0" strike="noStrike" spc="-1" dirty="0">
              <a:solidFill>
                <a:srgbClr val="FFFFFF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</a:t>
            </a:r>
            <a:r>
              <a:rPr lang="en-US" spc="-1" dirty="0">
                <a:ea typeface="Geneva"/>
              </a:rPr>
              <a:t>	iii) </a:t>
            </a: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SFLT Circuit restoration: Inserting fault at CS1 to find CSV</a:t>
            </a:r>
            <a:endParaRPr lang="en-US" sz="1400" b="0" strike="noStrike" spc="-1" dirty="0">
              <a:solidFill>
                <a:srgbClr val="FFFFFF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	iv) DFLT Circuit restoration: Inserting fault at CS1 &amp; CS2 to find CSV</a:t>
            </a:r>
            <a:endParaRPr lang="en-US" sz="1400" b="0" strike="noStrike" spc="-1" dirty="0">
              <a:solidFill>
                <a:srgbClr val="FFFFFF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	v) Circuit Recovery Attack overview</a:t>
            </a:r>
            <a:endParaRPr lang="en-US" sz="1400" b="0" strike="noStrike" spc="-1" dirty="0">
              <a:solidFill>
                <a:srgbClr val="FFFFFF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</a:t>
            </a:r>
            <a:r>
              <a:rPr lang="en-US" spc="-1" dirty="0">
                <a:ea typeface="Geneva"/>
              </a:rPr>
              <a:t> 	vi) </a:t>
            </a: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CR attack process and finding CSV without using Oracle</a:t>
            </a:r>
            <a:endParaRPr lang="en-US" sz="1400" b="0" strike="noStrike" spc="-1" dirty="0">
              <a:solidFill>
                <a:srgbClr val="FFFFFF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- Test results &amp; Demo</a:t>
            </a:r>
            <a:endParaRPr lang="en-US" sz="1400" b="0" strike="noStrike" spc="-1" dirty="0">
              <a:solidFill>
                <a:srgbClr val="FFFFFF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- </a:t>
            </a:r>
            <a:r>
              <a:rPr lang="en-US" sz="1400" dirty="0"/>
              <a:t>Deliverables achieved and not achieved </a:t>
            </a:r>
            <a:endParaRPr lang="en-US" sz="900" b="1" spc="-1" dirty="0">
              <a:solidFill>
                <a:srgbClr val="00B050"/>
              </a:solidFill>
              <a:latin typeface="Arial" charset="0"/>
              <a:ea typeface="Geneva" charset="0"/>
            </a:endParaRPr>
          </a:p>
          <a:p>
            <a:pPr>
              <a:lnSpc>
                <a:spcPct val="100000"/>
              </a:lnSpc>
              <a:spcBef>
                <a:spcPts val="281"/>
              </a:spcBef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rgbClr val="006096"/>
                </a:solidFill>
                <a:latin typeface="Calibri"/>
                <a:ea typeface="Geneva"/>
              </a:rPr>
              <a:t>       - Summary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D212B-4CB4-1E9D-3C65-E12E146447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B7F76E8-7C9B-BCAA-EF76-D9DCD1510591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6096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>
              <a:lnSpc>
                <a:spcPct val="100000"/>
              </a:lnSpc>
              <a:buNone/>
            </a:pPr>
            <a:r>
              <a:rPr lang="en-US" sz="2000" b="1" strike="noStrike" spc="-1" dirty="0">
                <a:solidFill>
                  <a:srgbClr val="006096"/>
                </a:solidFill>
                <a:latin typeface="Calibri"/>
                <a:ea typeface="Geneva"/>
              </a:rPr>
              <a:t>Presentation flow:</a:t>
            </a:r>
            <a:endParaRPr lang="en-US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3824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2716C9E-19FA-8D0B-2939-6BEC7E333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8238915"/>
              </p:ext>
            </p:extLst>
          </p:nvPr>
        </p:nvGraphicFramePr>
        <p:xfrm>
          <a:off x="4724400" y="994271"/>
          <a:ext cx="3505200" cy="2187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565DD0C2-4CD1-6141-489F-AE5631345F8B}"/>
              </a:ext>
            </a:extLst>
          </p:cNvPr>
          <p:cNvSpPr txBox="1"/>
          <p:nvPr/>
        </p:nvSpPr>
        <p:spPr>
          <a:xfrm>
            <a:off x="4724400" y="3181350"/>
            <a:ext cx="35052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24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0</a:t>
            </a:r>
            <a:r>
              <a:rPr lang="en-IN" sz="900" b="1" dirty="0">
                <a:solidFill>
                  <a:srgbClr val="00B050"/>
                </a:solidFill>
              </a:rPr>
              <a:t>/24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0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Success rate: 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100%</a:t>
            </a:r>
            <a:br>
              <a:rPr kumimoji="0" lang="en-IN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</a:br>
            <a:r>
              <a:rPr lang="en-IN" sz="900" b="1" dirty="0"/>
              <a:t>b14_C: SFLT: 5</a:t>
            </a:r>
            <a:r>
              <a:rPr lang="en-IN" sz="900" dirty="0"/>
              <a:t> min, 14 sec,            </a:t>
            </a:r>
            <a:r>
              <a:rPr lang="en-IN" sz="900" b="1" dirty="0"/>
              <a:t>DFLT:</a:t>
            </a:r>
            <a:r>
              <a:rPr lang="en-IN" sz="900" dirty="0"/>
              <a:t> 4 min, 57 sec</a:t>
            </a:r>
          </a:p>
          <a:p>
            <a:r>
              <a:rPr lang="en-IN" sz="900" b="1" dirty="0"/>
              <a:t>b15_C: SFLT: 12</a:t>
            </a:r>
            <a:r>
              <a:rPr lang="en-IN" sz="900" dirty="0"/>
              <a:t> min, 59 sec,          </a:t>
            </a:r>
            <a:r>
              <a:rPr lang="en-IN" sz="900" b="1" dirty="0"/>
              <a:t>DFLT:</a:t>
            </a:r>
            <a:r>
              <a:rPr lang="en-IN" sz="900" dirty="0"/>
              <a:t> 16 min, 21 sec</a:t>
            </a:r>
          </a:p>
          <a:p>
            <a:r>
              <a:rPr lang="en-IN" sz="900" b="1" dirty="0"/>
              <a:t>b17_C: SFLT: 2 h, 31 </a:t>
            </a:r>
            <a:r>
              <a:rPr lang="en-IN" sz="900" dirty="0"/>
              <a:t>min, 00 sec,   </a:t>
            </a:r>
            <a:r>
              <a:rPr lang="en-IN" sz="900" b="1" dirty="0"/>
              <a:t>DFLT:</a:t>
            </a:r>
            <a:r>
              <a:rPr lang="en-IN" sz="900" dirty="0"/>
              <a:t> 2 h, 01 min, 06 sec</a:t>
            </a:r>
          </a:p>
          <a:p>
            <a:r>
              <a:rPr lang="en-IN" sz="900" b="1" dirty="0"/>
              <a:t>b20_C: SFLT: 17</a:t>
            </a:r>
            <a:r>
              <a:rPr lang="en-IN" sz="900" dirty="0"/>
              <a:t> min, 47 sec,          </a:t>
            </a:r>
            <a:r>
              <a:rPr lang="en-IN" sz="900" b="1" dirty="0"/>
              <a:t>DFLT:</a:t>
            </a:r>
            <a:r>
              <a:rPr lang="en-IN" sz="900" dirty="0"/>
              <a:t> 17 min, 38 sec</a:t>
            </a:r>
          </a:p>
          <a:p>
            <a:r>
              <a:rPr lang="en-IN" sz="900" b="1" dirty="0"/>
              <a:t>b21_C: SFLT: </a:t>
            </a:r>
            <a:r>
              <a:rPr lang="en-IN" sz="900" dirty="0"/>
              <a:t>18 min, 22 sec,          </a:t>
            </a:r>
            <a:r>
              <a:rPr lang="en-IN" sz="900" b="1" dirty="0"/>
              <a:t>DFLT:</a:t>
            </a:r>
            <a:r>
              <a:rPr lang="en-IN" sz="900" dirty="0"/>
              <a:t> 19 min, 24 sec</a:t>
            </a:r>
          </a:p>
          <a:p>
            <a:r>
              <a:rPr lang="en-IN" sz="900" b="1" dirty="0"/>
              <a:t>b22_C: SFLT: </a:t>
            </a:r>
            <a:r>
              <a:rPr lang="en-IN" sz="900" dirty="0"/>
              <a:t>34 min, 48 sec,          </a:t>
            </a:r>
            <a:r>
              <a:rPr lang="en-IN" sz="900" b="1" dirty="0"/>
              <a:t>DFLT:</a:t>
            </a:r>
            <a:r>
              <a:rPr lang="en-IN" sz="900" dirty="0"/>
              <a:t> 35 min, 30 sec</a:t>
            </a:r>
          </a:p>
          <a:p>
            <a:pPr marL="0" marR="0" lvl="0" indent="0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Geneva" charset="0"/>
              </a:rPr>
              <a:t>Total execution time: </a:t>
            </a:r>
            <a:r>
              <a:rPr lang="en-IN" sz="900" b="1" dirty="0">
                <a:solidFill>
                  <a:srgbClr val="00B050"/>
                </a:solidFill>
              </a:rPr>
              <a:t>4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h, 57 min + </a:t>
            </a:r>
            <a:r>
              <a:rPr lang="en-IN" sz="900" b="1" dirty="0">
                <a:solidFill>
                  <a:srgbClr val="00B050"/>
                </a:solidFill>
              </a:rPr>
              <a:t>4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h, </a:t>
            </a:r>
            <a:r>
              <a:rPr lang="en-IN" sz="900" b="1" dirty="0">
                <a:solidFill>
                  <a:srgbClr val="00B050"/>
                </a:solidFill>
              </a:rPr>
              <a:t>32</a:t>
            </a:r>
            <a:r>
              <a:rPr kumimoji="0" lang="en-IN" sz="9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charset="0"/>
                <a:ea typeface="Geneva" charset="0"/>
              </a:rPr>
              <a:t> min =  9 h, 29 m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E52BD79-F5AD-0034-3883-AF8306C99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9756602"/>
              </p:ext>
            </p:extLst>
          </p:nvPr>
        </p:nvGraphicFramePr>
        <p:xfrm>
          <a:off x="852054" y="993973"/>
          <a:ext cx="3429000" cy="21873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142EB7-053F-36F4-DBC8-28567B9590EB}"/>
              </a:ext>
            </a:extLst>
          </p:cNvPr>
          <p:cNvSpPr txBox="1"/>
          <p:nvPr/>
        </p:nvSpPr>
        <p:spPr>
          <a:xfrm>
            <a:off x="852055" y="3181350"/>
            <a:ext cx="3428999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b="1" dirty="0"/>
              <a:t>Trials: </a:t>
            </a:r>
            <a:r>
              <a:rPr lang="en-IN" sz="900" b="1" dirty="0">
                <a:solidFill>
                  <a:srgbClr val="00B050"/>
                </a:solidFill>
              </a:rPr>
              <a:t>240/240</a:t>
            </a:r>
            <a:br>
              <a:rPr lang="en-IN" sz="900" dirty="0"/>
            </a:br>
            <a:r>
              <a:rPr lang="en-IN" sz="900" b="1" dirty="0"/>
              <a:t>Success rate</a:t>
            </a:r>
            <a:r>
              <a:rPr lang="en-IN" sz="900" b="1" dirty="0">
                <a:solidFill>
                  <a:srgbClr val="FF0000"/>
                </a:solidFill>
              </a:rPr>
              <a:t>: </a:t>
            </a:r>
            <a:r>
              <a:rPr lang="en-IN" sz="900" b="1" dirty="0">
                <a:solidFill>
                  <a:srgbClr val="00B050"/>
                </a:solidFill>
              </a:rPr>
              <a:t>100%</a:t>
            </a:r>
            <a:br>
              <a:rPr lang="en-IN" sz="900" dirty="0"/>
            </a:br>
            <a:r>
              <a:rPr lang="en-IN" sz="900" b="1" dirty="0"/>
              <a:t>b14_C: SFLT: </a:t>
            </a:r>
            <a:r>
              <a:rPr lang="en-IN" sz="900" dirty="0"/>
              <a:t>11 min, 07 sec,        </a:t>
            </a:r>
            <a:r>
              <a:rPr lang="en-IN" sz="900" b="1" dirty="0"/>
              <a:t>DFLT:</a:t>
            </a:r>
            <a:r>
              <a:rPr lang="en-IN" sz="900" dirty="0"/>
              <a:t> 8 min, 43 sec</a:t>
            </a:r>
          </a:p>
          <a:p>
            <a:r>
              <a:rPr lang="en-IN" sz="900" b="1" dirty="0"/>
              <a:t>b15_C: SFLT: </a:t>
            </a:r>
            <a:r>
              <a:rPr lang="en-IN" sz="900" dirty="0"/>
              <a:t>16 min, 29 sec,        </a:t>
            </a:r>
            <a:r>
              <a:rPr lang="en-IN" sz="900" b="1" dirty="0"/>
              <a:t>DFLT:</a:t>
            </a:r>
            <a:r>
              <a:rPr lang="en-IN" sz="900" dirty="0"/>
              <a:t> 15 min, 20 sec</a:t>
            </a:r>
          </a:p>
          <a:p>
            <a:r>
              <a:rPr lang="en-IN" sz="900" b="1" dirty="0"/>
              <a:t>b17_C: SFLT: 2</a:t>
            </a:r>
            <a:r>
              <a:rPr lang="en-IN" sz="900" dirty="0"/>
              <a:t> h, 21 min, 36 sec, </a:t>
            </a:r>
            <a:r>
              <a:rPr lang="en-IN" sz="900" b="1" dirty="0"/>
              <a:t>DFLT:</a:t>
            </a:r>
            <a:r>
              <a:rPr lang="en-IN" sz="900" dirty="0"/>
              <a:t> 1 h, 55 min, 12 sec</a:t>
            </a:r>
          </a:p>
          <a:p>
            <a:r>
              <a:rPr lang="en-IN" sz="900" b="1" dirty="0"/>
              <a:t>b20_C: SFLT: 21</a:t>
            </a:r>
            <a:r>
              <a:rPr lang="en-IN" sz="900" dirty="0"/>
              <a:t> min, 50 sec,        </a:t>
            </a:r>
            <a:r>
              <a:rPr lang="en-IN" sz="900" b="1" dirty="0"/>
              <a:t>DFLT:</a:t>
            </a:r>
            <a:r>
              <a:rPr lang="en-IN" sz="900" dirty="0"/>
              <a:t> 18 min, 59 sec</a:t>
            </a:r>
          </a:p>
          <a:p>
            <a:r>
              <a:rPr lang="en-IN" sz="900" b="1" dirty="0"/>
              <a:t>b21_C: SFLT: 31</a:t>
            </a:r>
            <a:r>
              <a:rPr lang="en-IN" sz="900" dirty="0"/>
              <a:t> min, 15 sec,        </a:t>
            </a:r>
            <a:r>
              <a:rPr lang="en-IN" sz="900" b="1" dirty="0"/>
              <a:t>DFLT:</a:t>
            </a:r>
            <a:r>
              <a:rPr lang="en-IN" sz="900" dirty="0"/>
              <a:t> 30 min, 17 sec</a:t>
            </a:r>
          </a:p>
          <a:p>
            <a:r>
              <a:rPr lang="en-IN" sz="900" b="1" dirty="0"/>
              <a:t>b22_C: SFLT: </a:t>
            </a:r>
            <a:r>
              <a:rPr lang="en-IN" sz="900" dirty="0"/>
              <a:t>45 min, 00 sec,        </a:t>
            </a:r>
            <a:r>
              <a:rPr lang="en-IN" sz="900" b="1" dirty="0"/>
              <a:t>DFLT:</a:t>
            </a:r>
            <a:r>
              <a:rPr lang="en-IN" sz="900" dirty="0"/>
              <a:t> 37 min, 30 sec</a:t>
            </a:r>
          </a:p>
          <a:p>
            <a:r>
              <a:rPr lang="en-IN" sz="900" b="1" dirty="0"/>
              <a:t>Total execution time: </a:t>
            </a:r>
            <a:r>
              <a:rPr lang="en-IN" sz="900" b="1" dirty="0">
                <a:solidFill>
                  <a:srgbClr val="FF0000"/>
                </a:solidFill>
              </a:rPr>
              <a:t>4 h, 35 min + 3 h, 43 min = 8h, 18m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7E855B-7EA7-DC3C-E499-E50808FC8A7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E9ED5B8-DADC-2295-5DB1-EE74CDFEE899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7726900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01861-1654-9503-3699-4AE249D2A6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953866-366E-9F57-8C22-4CD3A8631F02}"/>
              </a:ext>
            </a:extLst>
          </p:cNvPr>
          <p:cNvSpPr txBox="1"/>
          <p:nvPr/>
        </p:nvSpPr>
        <p:spPr>
          <a:xfrm>
            <a:off x="0" y="4215024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/>
              <a:t>Fig. 11: </a:t>
            </a:r>
            <a:r>
              <a:rPr lang="en-US" sz="1200" dirty="0"/>
              <a:t>Comparison check of results obtained from Valkyrie and </a:t>
            </a:r>
            <a:r>
              <a:rPr lang="en-US" sz="1200" dirty="0" err="1"/>
              <a:t>CR_attack</a:t>
            </a:r>
            <a:endParaRPr lang="en-IN" sz="12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41166A-2E2E-C545-C3CE-FA8763E6BFFA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028C20-D487-CC6E-6DC2-E266B9338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081" y="1277143"/>
            <a:ext cx="4183919" cy="28002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5FE29A06-0A92-1A1C-E435-5537F5BD89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7902" y="926063"/>
            <a:ext cx="3724275" cy="23405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/>
              <a:t>Valkyrie – </a:t>
            </a:r>
            <a:r>
              <a:rPr lang="en-IN" dirty="0"/>
              <a:t>AntiSAT-Aggr-b14 csv result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3B1C47D-BFD4-3970-82D2-BF3366A0E92D}"/>
              </a:ext>
            </a:extLst>
          </p:cNvPr>
          <p:cNvSpPr txBox="1">
            <a:spLocks/>
          </p:cNvSpPr>
          <p:nvPr/>
        </p:nvSpPr>
        <p:spPr bwMode="auto">
          <a:xfrm>
            <a:off x="4869657" y="926063"/>
            <a:ext cx="3724275" cy="234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400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marL="4572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200" kern="1200">
                <a:solidFill>
                  <a:schemeClr val="bg1"/>
                </a:solidFill>
                <a:latin typeface="Calibri"/>
                <a:ea typeface="Geneva" pitchFamily="-65" charset="-128"/>
                <a:cs typeface="Calibri"/>
              </a:defRPr>
            </a:lvl2pPr>
            <a:lvl3pPr marL="9144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000" kern="1200">
                <a:solidFill>
                  <a:schemeClr val="bg1"/>
                </a:solidFill>
                <a:latin typeface="Calibri"/>
                <a:ea typeface="ヒラギノ角ゴ Pro W3" charset="-128"/>
                <a:cs typeface="Calibri"/>
              </a:defRPr>
            </a:lvl3pPr>
            <a:lvl4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900" kern="1200">
                <a:solidFill>
                  <a:schemeClr val="bg1"/>
                </a:solidFill>
                <a:latin typeface="Calibri"/>
                <a:ea typeface="ヒラギノ角ゴ Pro W3" charset="-128"/>
                <a:cs typeface="Calibri"/>
              </a:defRPr>
            </a:lvl4pPr>
            <a:lvl5pPr marL="1828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900" kern="1200">
                <a:solidFill>
                  <a:schemeClr val="bg1"/>
                </a:solidFill>
                <a:latin typeface="Calibri"/>
                <a:ea typeface="ヒラギノ角ゴ Pro W3" charset="-128"/>
                <a:cs typeface="Calibri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/>
              <a:t>CR-Attack – </a:t>
            </a:r>
            <a:r>
              <a:rPr lang="en-IN" dirty="0"/>
              <a:t>AntiSAT-Aggr-b14 csv result</a:t>
            </a:r>
          </a:p>
        </p:txBody>
      </p:sp>
      <p:pic>
        <p:nvPicPr>
          <p:cNvPr id="6" name="Picture 5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63CB9A70-9E61-F8C4-08C7-84459310A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9761" y="1277142"/>
            <a:ext cx="4027495" cy="28002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6B8450A-4326-429E-CA8C-03FEC4E93565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Test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1340044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B210BA-F4EE-ECAC-65A5-F8A513878C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A9971C-3F7B-3FF9-A57F-0502FA87EDAB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pic>
        <p:nvPicPr>
          <p:cNvPr id="3" name="Valkyrie">
            <a:hlinkClick r:id="" action="ppaction://media"/>
            <a:extLst>
              <a:ext uri="{FF2B5EF4-FFF2-40B4-BE49-F238E27FC236}">
                <a16:creationId xmlns:a16="http://schemas.microsoft.com/office/drawing/2014/main" id="{C512F159-B8C1-3A59-202F-811A726914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2402" y="876894"/>
            <a:ext cx="6660830" cy="359985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6E1AE32-D34B-395E-3810-5FFC7308A20B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Demo Recording: Valkyrie</a:t>
            </a:r>
          </a:p>
        </p:txBody>
      </p:sp>
    </p:spTree>
    <p:extLst>
      <p:ext uri="{BB962C8B-B14F-4D97-AF65-F5344CB8AC3E}">
        <p14:creationId xmlns:p14="http://schemas.microsoft.com/office/powerpoint/2010/main" val="116082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0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B210BA-F4EE-ECAC-65A5-F8A513878C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42E870B-46F7-01F9-A357-F15887538F6E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</a:t>
            </a:r>
            <a:r>
              <a:rPr lang="en-US" sz="1000" dirty="0">
                <a:highlight>
                  <a:srgbClr val="FFFF00"/>
                </a:highlight>
              </a:rPr>
              <a:t>Test results &amp; demo</a:t>
            </a:r>
            <a:r>
              <a:rPr lang="en-US" sz="1000" dirty="0"/>
              <a:t>  | Deliverable |  Summary |</a:t>
            </a:r>
          </a:p>
        </p:txBody>
      </p:sp>
      <p:pic>
        <p:nvPicPr>
          <p:cNvPr id="2" name="CR_Attack_demo">
            <a:hlinkClick r:id="" action="ppaction://media"/>
            <a:extLst>
              <a:ext uri="{FF2B5EF4-FFF2-40B4-BE49-F238E27FC236}">
                <a16:creationId xmlns:a16="http://schemas.microsoft.com/office/drawing/2014/main" id="{FD8D32AC-E168-1B03-4E18-AE76D7E4BE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0456" y="881657"/>
            <a:ext cx="6618288" cy="361822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D586B8B-649C-1588-E007-371A9DDC094E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Demo Recording: CR Attack</a:t>
            </a:r>
          </a:p>
        </p:txBody>
      </p:sp>
    </p:spTree>
    <p:extLst>
      <p:ext uri="{BB962C8B-B14F-4D97-AF65-F5344CB8AC3E}">
        <p14:creationId xmlns:p14="http://schemas.microsoft.com/office/powerpoint/2010/main" val="3417317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6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49DDED82-7BF6-0B27-5373-544CE02101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1047750"/>
            <a:ext cx="5486400" cy="182880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/>
              <a:t>Deliverable: 90%</a:t>
            </a:r>
          </a:p>
          <a:p>
            <a:pPr marL="285750" indent="-285750">
              <a:buFontTx/>
              <a:buChar char="-"/>
            </a:pPr>
            <a:r>
              <a:rPr lang="en-IN" dirty="0"/>
              <a:t>Able to find PI, KI, POP, and critical signal</a:t>
            </a:r>
          </a:p>
          <a:p>
            <a:pPr marL="285750" indent="-285750">
              <a:buFontTx/>
              <a:buChar char="-"/>
            </a:pPr>
            <a:r>
              <a:rPr lang="en-IN" dirty="0"/>
              <a:t>Able to perform Valkyrie for SFLT and DFLT designs</a:t>
            </a:r>
          </a:p>
          <a:p>
            <a:pPr marL="285750" indent="-285750">
              <a:buFontTx/>
              <a:buChar char="-"/>
            </a:pPr>
            <a:r>
              <a:rPr lang="en-IN" dirty="0"/>
              <a:t>Able to achieve circuit recovery attack on SFLT designs</a:t>
            </a:r>
          </a:p>
          <a:p>
            <a:pPr marL="285750" indent="-285750">
              <a:buFontTx/>
              <a:buChar char="-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/>
              <a:t>Deliverable not achieved: 10%</a:t>
            </a:r>
          </a:p>
          <a:p>
            <a:pPr marL="285750" indent="-285750">
              <a:buFontTx/>
              <a:buChar char="-"/>
            </a:pPr>
            <a:r>
              <a:rPr lang="en-IN" dirty="0"/>
              <a:t>Unable to perform circuit recovery for DFLT designs.</a:t>
            </a:r>
          </a:p>
          <a:p>
            <a:pPr marL="285750" indent="-285750">
              <a:buFontTx/>
              <a:buChar char="-"/>
            </a:pPr>
            <a:r>
              <a:rPr lang="en-IN" dirty="0"/>
              <a:t>Unable to perform testing on </a:t>
            </a:r>
            <a:r>
              <a:rPr lang="en-IN" dirty="0" err="1"/>
              <a:t>SARLock</a:t>
            </a:r>
            <a:r>
              <a:rPr lang="en-IN" dirty="0"/>
              <a:t> basic and Genus designs</a:t>
            </a:r>
            <a:br>
              <a:rPr lang="en-IN" dirty="0"/>
            </a:br>
            <a:r>
              <a:rPr lang="en-IN" dirty="0"/>
              <a:t>due to time limitation.</a:t>
            </a:r>
          </a:p>
          <a:p>
            <a:endParaRPr lang="en-IN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37E03B8-58C7-0F55-B04B-20BC71A99A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297264"/>
              </p:ext>
            </p:extLst>
          </p:nvPr>
        </p:nvGraphicFramePr>
        <p:xfrm>
          <a:off x="4419600" y="812492"/>
          <a:ext cx="4710545" cy="35118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7A5E842-9557-3E0C-C340-2811ACE5ADF5}"/>
              </a:ext>
            </a:extLst>
          </p:cNvPr>
          <p:cNvSpPr txBox="1"/>
          <p:nvPr/>
        </p:nvSpPr>
        <p:spPr>
          <a:xfrm>
            <a:off x="4433455" y="4222379"/>
            <a:ext cx="4710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b="1" dirty="0"/>
              <a:t>Fig. 12: </a:t>
            </a:r>
            <a:r>
              <a:rPr lang="en-US" sz="1200" dirty="0"/>
              <a:t>Percentage of Valkyrie successful and failed test trials</a:t>
            </a:r>
            <a:endParaRPr lang="en-IN" sz="12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15BF694-13D9-1D16-9AB4-84F0A3179DCE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Test results &amp; demo  |   </a:t>
            </a:r>
            <a:r>
              <a:rPr lang="en-US" sz="1000" dirty="0">
                <a:highlight>
                  <a:srgbClr val="FFFF00"/>
                </a:highlight>
              </a:rPr>
              <a:t>Deliverable </a:t>
            </a:r>
            <a:r>
              <a:rPr lang="en-US" sz="1000" dirty="0"/>
              <a:t>|  Summary |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603CB80-8C46-C35E-F481-5A0AFDE9475E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sz="2000" dirty="0"/>
              <a:t>Deliverables achieved and not achieved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78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562E0-A3E4-F991-8E41-FACCB87D6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894376"/>
            <a:ext cx="9144000" cy="3582374"/>
          </a:xfrm>
        </p:spPr>
        <p:txBody>
          <a:bodyPr/>
          <a:lstStyle/>
          <a:p>
            <a:pPr marL="285750" indent="-285750" algn="just">
              <a:buFontTx/>
              <a:buChar char="-"/>
            </a:pPr>
            <a:r>
              <a:rPr lang="en-US" dirty="0"/>
              <a:t>Different PSLL techniques leave </a:t>
            </a:r>
            <a:r>
              <a:rPr lang="en-US" u="sng" dirty="0"/>
              <a:t>structural traces</a:t>
            </a:r>
            <a:r>
              <a:rPr lang="en-US" dirty="0"/>
              <a:t> in the design which can be used by the attacker to recover the original circuit design.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Using the vulnerability assessment tool (</a:t>
            </a:r>
            <a:r>
              <a:rPr lang="en-US" b="1" dirty="0"/>
              <a:t>Valkyrie</a:t>
            </a:r>
            <a:r>
              <a:rPr lang="en-US" dirty="0"/>
              <a:t>), the defenders can analyze vulnerable wires (Critical signals) and - add mitigations to protect their circuit logic design from IP piracy and IC overproduction.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Using the </a:t>
            </a:r>
            <a:r>
              <a:rPr lang="en-US" b="1" dirty="0"/>
              <a:t>CR attack </a:t>
            </a:r>
            <a:r>
              <a:rPr lang="en-US" dirty="0"/>
              <a:t>tool, the attacker can find the vulnerable wires and the found values which can lead to the restoration of the original circuit without the need for an oracle (functional circuit).</a:t>
            </a:r>
          </a:p>
          <a:p>
            <a:pPr marL="285750" indent="-285750" algn="just">
              <a:buFontTx/>
              <a:buChar char="-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760E2A-8958-0526-F672-3635601FBD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56B6FA2-DB2B-49D8-45BA-7272A6FA8AA4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SFLT CSV  | DFLT CSV  |  CR attack  |  Test results &amp; demo  |   Deliverable |  </a:t>
            </a:r>
            <a:r>
              <a:rPr lang="en-US" sz="1000" dirty="0">
                <a:highlight>
                  <a:srgbClr val="FFFF00"/>
                </a:highlight>
              </a:rPr>
              <a:t>Summary</a:t>
            </a:r>
            <a:r>
              <a:rPr lang="en-US" sz="1000" dirty="0"/>
              <a:t> |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F35B0F-2965-122B-FDCF-9ABE7BD6D243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Summary:</a:t>
            </a:r>
          </a:p>
        </p:txBody>
      </p:sp>
    </p:spTree>
    <p:extLst>
      <p:ext uri="{BB962C8B-B14F-4D97-AF65-F5344CB8AC3E}">
        <p14:creationId xmlns:p14="http://schemas.microsoft.com/office/powerpoint/2010/main" val="2622127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D909BC-0B4B-F514-753D-C4A9A8B225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4008064-67F5-12A9-B33F-40DAA255E41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>
                <a:highlight>
                  <a:srgbClr val="FFFF00"/>
                </a:highlight>
              </a:rPr>
              <a:t>Statement</a:t>
            </a:r>
            <a:r>
              <a:rPr lang="en-US" sz="1000" dirty="0"/>
              <a:t> | Tools &amp; Function def. |  Acquire PI, KI &amp; POP  |  Find CS  | SFLT CSV  | DFLT CSV  |  CR attack  |  Test results &amp; demo  | Deliverable |  Summary |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3">
                <a:extLst>
                  <a:ext uri="{FF2B5EF4-FFF2-40B4-BE49-F238E27FC236}">
                    <a16:creationId xmlns:a16="http://schemas.microsoft.com/office/drawing/2014/main" id="{BCC3B9CC-6431-B4E4-3BF7-9C500BF05EC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0" y="971550"/>
                <a:ext cx="9144000" cy="3581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="" xmlns:ma14="http://schemas.microsoft.com/office/mac/drawingml/2011/main" val="1"/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0" indent="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None/>
                  <a:defRPr sz="1400" kern="1200">
                    <a:solidFill>
                      <a:srgbClr val="006096"/>
                    </a:solidFill>
                    <a:latin typeface="Calibri"/>
                    <a:ea typeface="Geneva" pitchFamily="-65" charset="-128"/>
                    <a:cs typeface="Calibri"/>
                  </a:defRPr>
                </a:lvl1pPr>
                <a:lvl2pPr marL="457200" indent="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None/>
                  <a:defRPr sz="1200" kern="1200">
                    <a:solidFill>
                      <a:schemeClr val="bg1"/>
                    </a:solidFill>
                    <a:latin typeface="Calibri"/>
                    <a:ea typeface="Geneva" pitchFamily="-65" charset="-128"/>
                    <a:cs typeface="Calibri"/>
                  </a:defRPr>
                </a:lvl2pPr>
                <a:lvl3pPr marL="914400" indent="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None/>
                  <a:defRPr sz="1000" kern="1200">
                    <a:solidFill>
                      <a:schemeClr val="bg1"/>
                    </a:solidFill>
                    <a:latin typeface="Calibri"/>
                    <a:ea typeface="ヒラギノ角ゴ Pro W3" charset="-128"/>
                    <a:cs typeface="Calibri"/>
                  </a:defRPr>
                </a:lvl3pPr>
                <a:lvl4pPr marL="1371600" indent="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None/>
                  <a:defRPr sz="900" kern="1200">
                    <a:solidFill>
                      <a:schemeClr val="bg1"/>
                    </a:solidFill>
                    <a:latin typeface="Calibri"/>
                    <a:ea typeface="ヒラギノ角ゴ Pro W3" charset="-128"/>
                    <a:cs typeface="Calibri"/>
                  </a:defRPr>
                </a:lvl4pPr>
                <a:lvl5pPr marL="1828800" indent="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None/>
                  <a:defRPr sz="900" kern="1200">
                    <a:solidFill>
                      <a:schemeClr val="bg1"/>
                    </a:solidFill>
                    <a:latin typeface="Calibri"/>
                    <a:ea typeface="ヒラギノ角ゴ Pro W3" charset="-128"/>
                    <a:cs typeface="Calibri"/>
                  </a:defRPr>
                </a:lvl5pPr>
                <a:lvl6pPr marL="22860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US" b="1" u="sng" dirty="0"/>
                  <a:t>Problem motivation:</a:t>
                </a:r>
              </a:p>
              <a:p>
                <a:r>
                  <a:rPr lang="en-US" dirty="0"/>
                  <a:t>       - Lack of vulnerability testing tool for vulnerabilities in the logic design</a:t>
                </a:r>
              </a:p>
              <a:p>
                <a:r>
                  <a:rPr lang="en-US" dirty="0"/>
                  <a:t>       - IP piracy and IC overproduction in the market are causing millions of dollars in loss to the company in revenue</a:t>
                </a:r>
                <a:endParaRPr lang="en-US" u="sng" dirty="0"/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US" b="1" u="sng" dirty="0"/>
                  <a:t>Problem statement:</a:t>
                </a:r>
              </a:p>
              <a:p>
                <a:pPr marR="0" lvl="0" latinLnBrk="0">
                  <a:lnSpc>
                    <a:spcPct val="100000"/>
                  </a:lnSpc>
                  <a:buClrTx/>
                  <a:buSzTx/>
                  <a:tabLst/>
                  <a:defRPr/>
                </a:pPr>
                <a:r>
                  <a:rPr lang="en-IN" dirty="0"/>
                  <a:t>      - To find the vulnerable wires in the design so that the defender can add mitigation steps to prevent CR</a:t>
                </a:r>
                <a:br>
                  <a:rPr lang="en-IN" dirty="0"/>
                </a:br>
                <a:r>
                  <a:rPr lang="en-IN" dirty="0"/>
                  <a:t>      - To </a:t>
                </a:r>
                <a:r>
                  <a:rPr lang="en-IN" dirty="0" err="1"/>
                  <a:t>analyze</a:t>
                </a:r>
                <a:r>
                  <a:rPr lang="en-IN" dirty="0"/>
                  <a:t> the logic design using structural properties to find critical signals</a:t>
                </a:r>
                <a:br>
                  <a:rPr lang="en-IN" dirty="0"/>
                </a:br>
                <a:r>
                  <a:rPr lang="en-IN" dirty="0"/>
                  <a:t>      - To find the critical signal in (SFLT) and critical signals (DFLT/MFLT) in the logic circuit design</a:t>
                </a:r>
              </a:p>
              <a:p>
                <a:pPr>
                  <a:defRPr/>
                </a:pPr>
                <a:r>
                  <a:rPr lang="en-IN" dirty="0"/>
                  <a:t>      - To find the critical signal value(s) to recover the original circuit</a:t>
                </a:r>
              </a:p>
              <a:p>
                <a:pPr>
                  <a:defRPr/>
                </a:pPr>
                <a:r>
                  <a:rPr lang="en-IN" dirty="0"/>
                  <a:t>      - To reconstruct the original circuit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𝑜𝑟𝑖𝑔</m:t>
                        </m:r>
                      </m:sub>
                    </m:sSub>
                  </m:oMath>
                </a14:m>
                <a:r>
                  <a:rPr lang="en-IN" dirty="0"/>
                  <a:t>) as an attacker that the adversary doesn’t possess</a:t>
                </a:r>
              </a:p>
              <a:p>
                <a:pPr>
                  <a:defRPr/>
                </a:pPr>
                <a:r>
                  <a:rPr lang="en-IN" sz="1400" b="0" strike="noStrike" spc="-1" dirty="0">
                    <a:solidFill>
                      <a:srgbClr val="006096"/>
                    </a:solidFill>
                    <a:latin typeface="Calibri"/>
                    <a:ea typeface="Geneva"/>
                  </a:rPr>
                  <a:t>      </a:t>
                </a:r>
                <a:r>
                  <a:rPr lang="en-IN" spc="-1" dirty="0">
                    <a:ea typeface="Geneva"/>
                  </a:rPr>
                  <a:t>- To find the critical signal value(s) to recover the original circuit without using oracle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  <a:defRPr/>
                </a:pPr>
                <a:r>
                  <a:rPr lang="en-US" b="1" spc="-1" dirty="0">
                    <a:ea typeface="Geneva"/>
                  </a:rPr>
                  <a:t>Relevance to IOT and embedded system security: </a:t>
                </a:r>
              </a:p>
              <a:p>
                <a:pPr>
                  <a:defRPr/>
                </a:pPr>
                <a:r>
                  <a:rPr lang="en-US" spc="-1" dirty="0">
                    <a:ea typeface="Geneva"/>
                  </a:rPr>
                  <a:t>      - </a:t>
                </a:r>
                <a:r>
                  <a:rPr lang="en-IN" spc="-1" dirty="0">
                    <a:ea typeface="Geneva"/>
                  </a:rPr>
                  <a:t>Open-source academic tool with accuracy to identify vulnerabilities in PSLL hardware logic design</a:t>
                </a:r>
              </a:p>
              <a:p>
                <a:pPr>
                  <a:defRPr/>
                </a:pPr>
                <a:r>
                  <a:rPr lang="en-US" spc="-1" dirty="0">
                    <a:ea typeface="Geneva"/>
                  </a:rPr>
                  <a:t>      - </a:t>
                </a:r>
                <a:r>
                  <a:rPr lang="en-IN" spc="-1" dirty="0">
                    <a:ea typeface="Geneva"/>
                  </a:rPr>
                  <a:t>Saving costs to companies by fixing the vulnerabilities before silicon chip fabrication</a:t>
                </a:r>
                <a:endParaRPr lang="en-IN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 Placeholder 3">
                <a:extLst>
                  <a:ext uri="{FF2B5EF4-FFF2-40B4-BE49-F238E27FC236}">
                    <a16:creationId xmlns:a16="http://schemas.microsoft.com/office/drawing/2014/main" id="{BCC3B9CC-6431-B4E4-3BF7-9C500BF05E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0" y="971550"/>
                <a:ext cx="9144000" cy="3581399"/>
              </a:xfrm>
              <a:prstGeom prst="rect">
                <a:avLst/>
              </a:prstGeom>
              <a:blipFill>
                <a:blip r:embed="rId3"/>
                <a:stretch>
                  <a:fillRect l="-67" t="-170"/>
                </a:stretch>
              </a:blipFill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:ma14="http://schemas.microsoft.com/office/mac/drawingml/2011/main" xmlns="" xmlns:a14="http://schemas.microsoft.com/office/drawing/2010/main" val="1"/>
                </a:ext>
              </a:ex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1">
            <a:extLst>
              <a:ext uri="{FF2B5EF4-FFF2-40B4-BE49-F238E27FC236}">
                <a16:creationId xmlns:a16="http://schemas.microsoft.com/office/drawing/2014/main" id="{676DE89B-8623-F7CD-DD98-C303A258380E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Problem motivation, statement and Relevance to IOT &amp; embedded system security:</a:t>
            </a:r>
          </a:p>
        </p:txBody>
      </p:sp>
    </p:spTree>
    <p:extLst>
      <p:ext uri="{BB962C8B-B14F-4D97-AF65-F5344CB8AC3E}">
        <p14:creationId xmlns:p14="http://schemas.microsoft.com/office/powerpoint/2010/main" val="669735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6E0CF1-B8EF-44C9-0995-05561026198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0CDE37-C9C4-D86B-B40D-4B74A12CA717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IN" b="1" dirty="0"/>
              <a:t>Implemented methodology: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2A7BD50-7C74-D0A1-E14B-5C25A3DF7E97}"/>
              </a:ext>
            </a:extLst>
          </p:cNvPr>
          <p:cNvSpPr txBox="1">
            <a:spLocks/>
          </p:cNvSpPr>
          <p:nvPr/>
        </p:nvSpPr>
        <p:spPr bwMode="auto">
          <a:xfrm>
            <a:off x="0" y="971550"/>
            <a:ext cx="9144000" cy="3581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400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marL="4572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200" kern="1200">
                <a:solidFill>
                  <a:schemeClr val="bg1"/>
                </a:solidFill>
                <a:latin typeface="Calibri"/>
                <a:ea typeface="Geneva" pitchFamily="-65" charset="-128"/>
                <a:cs typeface="Calibri"/>
              </a:defRPr>
            </a:lvl2pPr>
            <a:lvl3pPr marL="9144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000" kern="1200">
                <a:solidFill>
                  <a:schemeClr val="bg1"/>
                </a:solidFill>
                <a:latin typeface="Calibri"/>
                <a:ea typeface="ヒラギノ角ゴ Pro W3" charset="-128"/>
                <a:cs typeface="Calibri"/>
              </a:defRPr>
            </a:lvl3pPr>
            <a:lvl4pPr marL="13716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900" kern="1200">
                <a:solidFill>
                  <a:schemeClr val="bg1"/>
                </a:solidFill>
                <a:latin typeface="Calibri"/>
                <a:ea typeface="ヒラギノ角ゴ Pro W3" charset="-128"/>
                <a:cs typeface="Calibri"/>
              </a:defRPr>
            </a:lvl4pPr>
            <a:lvl5pPr marL="1828800" indent="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900" kern="1200">
                <a:solidFill>
                  <a:schemeClr val="bg1"/>
                </a:solidFill>
                <a:latin typeface="Calibri"/>
                <a:ea typeface="ヒラギノ角ゴ Pro W3" charset="-128"/>
                <a:cs typeface="Calibri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u="sng" dirty="0"/>
              <a:t>List of tools used in this project:</a:t>
            </a:r>
          </a:p>
          <a:p>
            <a:r>
              <a:rPr lang="en-IN" dirty="0"/>
              <a:t>       - </a:t>
            </a:r>
            <a:r>
              <a:rPr lang="en-IN" dirty="0" err="1">
                <a:solidFill>
                  <a:schemeClr val="bg2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abc</a:t>
            </a:r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IN" dirty="0">
                <a:solidFill>
                  <a:schemeClr val="bg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Atalanta</a:t>
            </a:r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IN" dirty="0" err="1">
                <a:solidFill>
                  <a:schemeClr val="bg2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iverilog</a:t>
            </a:r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IN" dirty="0" err="1">
                <a:solidFill>
                  <a:schemeClr val="bg2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circuitgraph</a:t>
            </a:r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u="sng" dirty="0"/>
              <a:t>Resources defenders have:</a:t>
            </a:r>
            <a:br>
              <a:rPr lang="en-IN" b="1" u="sng" dirty="0"/>
            </a:br>
            <a:r>
              <a:rPr lang="en-IN" b="1" dirty="0"/>
              <a:t>- </a:t>
            </a:r>
            <a:r>
              <a:rPr lang="en-IN" dirty="0"/>
              <a:t>Original/Oracle circuit design netlist</a:t>
            </a:r>
            <a:br>
              <a:rPr lang="en-IN" dirty="0"/>
            </a:br>
            <a:r>
              <a:rPr lang="en-IN" dirty="0"/>
              <a:t>- Locked circuit design netlist</a:t>
            </a:r>
            <a:endParaRPr lang="en-IN" b="1" u="sng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u="sng" dirty="0"/>
              <a:t>Ideal resources attackers have:</a:t>
            </a:r>
          </a:p>
          <a:p>
            <a:r>
              <a:rPr lang="en-IN" b="1" dirty="0"/>
              <a:t>       - </a:t>
            </a:r>
            <a:r>
              <a:rPr lang="en-IN" dirty="0"/>
              <a:t>Locked circuit netlist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u="sng" dirty="0"/>
              <a:t>Useful function definitions in </a:t>
            </a:r>
            <a:r>
              <a:rPr lang="en-IN" b="1" u="sng" dirty="0" err="1"/>
              <a:t>circuitgraph</a:t>
            </a:r>
            <a:r>
              <a:rPr lang="en-IN" b="1" u="sng" dirty="0"/>
              <a:t> tool</a:t>
            </a:r>
            <a:r>
              <a:rPr lang="en-IN" b="1" dirty="0"/>
              <a:t>:</a:t>
            </a:r>
          </a:p>
          <a:p>
            <a:r>
              <a:rPr lang="en-IN" b="1" dirty="0"/>
              <a:t>       - endpoints: </a:t>
            </a:r>
            <a:r>
              <a:rPr lang="en-IN" dirty="0"/>
              <a:t>Returns a list of primary output(s) which lies in the fanout of signal net</a:t>
            </a:r>
          </a:p>
          <a:p>
            <a:r>
              <a:rPr lang="en-IN" b="1" dirty="0"/>
              <a:t>       - </a:t>
            </a:r>
            <a:r>
              <a:rPr lang="en-IN" b="1" dirty="0" err="1"/>
              <a:t>startpoints</a:t>
            </a:r>
            <a:r>
              <a:rPr lang="en-IN" b="1" dirty="0"/>
              <a:t>: </a:t>
            </a:r>
            <a:r>
              <a:rPr lang="en-IN" dirty="0"/>
              <a:t>Returns a list of primary input(s) which lies in the </a:t>
            </a:r>
            <a:r>
              <a:rPr lang="en-IN" dirty="0" err="1"/>
              <a:t>fanin</a:t>
            </a:r>
            <a:r>
              <a:rPr lang="en-IN" dirty="0"/>
              <a:t> of the signal net</a:t>
            </a:r>
          </a:p>
          <a:p>
            <a:r>
              <a:rPr lang="en-IN" b="1" dirty="0"/>
              <a:t>       - </a:t>
            </a:r>
            <a:r>
              <a:rPr lang="en-IN" b="1" dirty="0" err="1"/>
              <a:t>fanin</a:t>
            </a:r>
            <a:r>
              <a:rPr lang="en-IN" b="1" dirty="0"/>
              <a:t>:</a:t>
            </a:r>
            <a:r>
              <a:rPr lang="en-IN" dirty="0"/>
              <a:t> Returns a list of immediate </a:t>
            </a:r>
            <a:r>
              <a:rPr lang="en-IN" dirty="0" err="1"/>
              <a:t>fanin</a:t>
            </a:r>
            <a:r>
              <a:rPr lang="en-IN" dirty="0"/>
              <a:t> (</a:t>
            </a:r>
            <a:r>
              <a:rPr lang="en-IN" dirty="0" err="1"/>
              <a:t>neighbors</a:t>
            </a:r>
            <a:r>
              <a:rPr lang="en-IN" dirty="0"/>
              <a:t>) of the signal net</a:t>
            </a:r>
          </a:p>
          <a:p>
            <a:r>
              <a:rPr lang="en-IN" b="1" dirty="0"/>
              <a:t>       - </a:t>
            </a:r>
            <a:r>
              <a:rPr lang="en-IN" b="1" dirty="0" err="1"/>
              <a:t>transitive_fanin</a:t>
            </a:r>
            <a:r>
              <a:rPr lang="en-IN" b="1" dirty="0"/>
              <a:t>: </a:t>
            </a:r>
            <a:r>
              <a:rPr lang="en-IN" dirty="0"/>
              <a:t>Returns a list of all wires till </a:t>
            </a:r>
            <a:r>
              <a:rPr lang="en-IN" dirty="0" err="1"/>
              <a:t>startpoints</a:t>
            </a:r>
            <a:r>
              <a:rPr lang="en-IN" dirty="0"/>
              <a:t> which lie in the </a:t>
            </a:r>
            <a:r>
              <a:rPr lang="en-IN" dirty="0" err="1"/>
              <a:t>fanin</a:t>
            </a:r>
            <a:r>
              <a:rPr lang="en-IN" dirty="0"/>
              <a:t> of the signal net</a:t>
            </a:r>
            <a:endParaRPr lang="en-IN" sz="800" b="1" dirty="0">
              <a:solidFill>
                <a:prstClr val="white">
                  <a:lumMod val="50000"/>
                </a:prstClr>
              </a:solidFill>
              <a:ea typeface="+mn-ea"/>
              <a:cs typeface="+mn-cs"/>
            </a:endParaRPr>
          </a:p>
          <a:p>
            <a:r>
              <a:rPr lang="en-IN" dirty="0"/>
              <a:t>       - </a:t>
            </a:r>
            <a:r>
              <a:rPr lang="en-IN" b="1" dirty="0" err="1"/>
              <a:t>transitive_fanout</a:t>
            </a:r>
            <a:r>
              <a:rPr lang="en-IN" b="1" dirty="0"/>
              <a:t>: </a:t>
            </a:r>
            <a:r>
              <a:rPr lang="en-IN" dirty="0"/>
              <a:t>Returns a list of all wires till endpoints that lie in the fanout of signal net</a:t>
            </a:r>
          </a:p>
          <a:p>
            <a:endParaRPr lang="en-IN" sz="800" b="1" dirty="0">
              <a:solidFill>
                <a:prstClr val="white">
                  <a:lumMod val="50000"/>
                </a:prstClr>
              </a:solidFill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7C0E766-C4B6-5632-1044-A4E512AF1770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</a:t>
            </a:r>
            <a:r>
              <a:rPr lang="en-US" sz="1000" dirty="0">
                <a:highlight>
                  <a:srgbClr val="FFFF00"/>
                </a:highlight>
              </a:rPr>
              <a:t>Implemented method.</a:t>
            </a:r>
            <a:r>
              <a:rPr lang="en-US" sz="1000" dirty="0"/>
              <a:t> |  Acquire PI, KI &amp; POP  |  Find CS  | SFLT CSV  | DFLT CSV  |  CR attack  |  Test results &amp; demo  | Deliverable |  Summary |</a:t>
            </a:r>
          </a:p>
        </p:txBody>
      </p:sp>
    </p:spTree>
    <p:extLst>
      <p:ext uri="{BB962C8B-B14F-4D97-AF65-F5344CB8AC3E}">
        <p14:creationId xmlns:p14="http://schemas.microsoft.com/office/powerpoint/2010/main" val="1349694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4523BF2-6661-1CA1-CFC0-A5612CD88C38}"/>
              </a:ext>
            </a:extLst>
          </p:cNvPr>
          <p:cNvSpPr/>
          <p:nvPr/>
        </p:nvSpPr>
        <p:spPr>
          <a:xfrm>
            <a:off x="1780303" y="1932700"/>
            <a:ext cx="214748" cy="1897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CFF43A-8B31-1033-DCE4-B7445EF640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1047750"/>
            <a:ext cx="6858000" cy="375047"/>
          </a:xfrm>
        </p:spPr>
        <p:txBody>
          <a:bodyPr/>
          <a:lstStyle/>
          <a:p>
            <a:r>
              <a:rPr lang="en-IN" dirty="0"/>
              <a:t>- Look for the wires where primary input (PI) and keyinputs (KI) are the inputs.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802523-23B0-5746-2508-743767A1BF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705F9538-ACF2-07F7-9B8D-F55D9C3A7D6D}"/>
                  </a:ext>
                </a:extLst>
              </p:cNvPr>
              <p:cNvSpPr/>
              <p:nvPr/>
            </p:nvSpPr>
            <p:spPr>
              <a:xfrm>
                <a:off x="3162300" y="1454539"/>
                <a:ext cx="1905000" cy="706040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𝑜𝑟𝑖𝑔</m:t>
                        </m:r>
                      </m:sub>
                    </m:sSub>
                  </m:oMath>
                </a14:m>
                <a:r>
                  <a:rPr lang="en-IN" dirty="0"/>
                  <a:t> circuit</a:t>
                </a:r>
              </a:p>
            </p:txBody>
          </p:sp>
        </mc:Choice>
        <mc:Fallback xmlns=""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705F9538-ACF2-07F7-9B8D-F55D9C3A7D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2300" y="1454539"/>
                <a:ext cx="1905000" cy="706040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87D458DA-A679-32CD-5EF4-DE3C67EA04AF}"/>
                  </a:ext>
                </a:extLst>
              </p:cNvPr>
              <p:cNvSpPr/>
              <p:nvPr/>
            </p:nvSpPr>
            <p:spPr>
              <a:xfrm>
                <a:off x="3200400" y="2305388"/>
                <a:ext cx="1905000" cy="1370213"/>
              </a:xfrm>
              <a:prstGeom prst="round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𝑙𝑜𝑐𝑘</m:t>
                        </m:r>
                      </m:sub>
                    </m:sSub>
                  </m:oMath>
                </a14:m>
                <a:r>
                  <a:rPr lang="en-IN" dirty="0"/>
                  <a:t> circuit</a:t>
                </a:r>
              </a:p>
            </p:txBody>
          </p:sp>
        </mc:Choice>
        <mc:Fallback xmlns=""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87D458DA-A679-32CD-5EF4-DE3C67EA04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00" y="2305388"/>
                <a:ext cx="1905000" cy="1370213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28E8237-4236-326B-59E6-F6A63461DB72}"/>
              </a:ext>
            </a:extLst>
          </p:cNvPr>
          <p:cNvCxnSpPr/>
          <p:nvPr/>
        </p:nvCxnSpPr>
        <p:spPr>
          <a:xfrm>
            <a:off x="1985748" y="1602786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E08F3AC-EDC9-CC7E-6C26-E4881CFC7DC9}"/>
              </a:ext>
            </a:extLst>
          </p:cNvPr>
          <p:cNvCxnSpPr/>
          <p:nvPr/>
        </p:nvCxnSpPr>
        <p:spPr>
          <a:xfrm>
            <a:off x="1981200" y="1807559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CB5CDA6-E6E5-55E2-3CA8-0570B6523BC2}"/>
              </a:ext>
            </a:extLst>
          </p:cNvPr>
          <p:cNvCxnSpPr/>
          <p:nvPr/>
        </p:nvCxnSpPr>
        <p:spPr>
          <a:xfrm>
            <a:off x="1974269" y="2030508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B13284C-72DA-AAE4-053F-11BB7AEF8AA0}"/>
              </a:ext>
            </a:extLst>
          </p:cNvPr>
          <p:cNvCxnSpPr/>
          <p:nvPr/>
        </p:nvCxnSpPr>
        <p:spPr>
          <a:xfrm>
            <a:off x="1995051" y="2419350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7E1E536-5977-4D50-ED47-E146651BE4F4}"/>
              </a:ext>
            </a:extLst>
          </p:cNvPr>
          <p:cNvCxnSpPr/>
          <p:nvPr/>
        </p:nvCxnSpPr>
        <p:spPr>
          <a:xfrm>
            <a:off x="1995051" y="2683504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B0170C4-ED23-D528-EB99-DF54E5CEBF96}"/>
              </a:ext>
            </a:extLst>
          </p:cNvPr>
          <p:cNvCxnSpPr/>
          <p:nvPr/>
        </p:nvCxnSpPr>
        <p:spPr>
          <a:xfrm>
            <a:off x="1981200" y="3111502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90C2061-8877-58E7-1192-57ABED9E036B}"/>
              </a:ext>
            </a:extLst>
          </p:cNvPr>
          <p:cNvSpPr txBox="1"/>
          <p:nvPr/>
        </p:nvSpPr>
        <p:spPr>
          <a:xfrm>
            <a:off x="1766463" y="1470114"/>
            <a:ext cx="1870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611B8D-120B-AF05-DDF7-C367F8EC5953}"/>
              </a:ext>
            </a:extLst>
          </p:cNvPr>
          <p:cNvSpPr txBox="1"/>
          <p:nvPr/>
        </p:nvSpPr>
        <p:spPr>
          <a:xfrm>
            <a:off x="1766462" y="1671659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F82FC5-C6ED-2A63-D8E3-FEEDABEC2BB8}"/>
              </a:ext>
            </a:extLst>
          </p:cNvPr>
          <p:cNvSpPr txBox="1"/>
          <p:nvPr/>
        </p:nvSpPr>
        <p:spPr>
          <a:xfrm>
            <a:off x="1766461" y="1878884"/>
            <a:ext cx="219927" cy="263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c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13531D-78DC-49C7-3291-361BDA4B63AD}"/>
              </a:ext>
            </a:extLst>
          </p:cNvPr>
          <p:cNvSpPr txBox="1"/>
          <p:nvPr/>
        </p:nvSpPr>
        <p:spPr>
          <a:xfrm>
            <a:off x="1745669" y="2288545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97B1A8-9DBD-C14E-376A-2A779F8F01B1}"/>
              </a:ext>
            </a:extLst>
          </p:cNvPr>
          <p:cNvSpPr txBox="1"/>
          <p:nvPr/>
        </p:nvSpPr>
        <p:spPr>
          <a:xfrm>
            <a:off x="1777941" y="2558842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b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1C897F8-14C7-DAFD-8809-C676FBBA2F1C}"/>
              </a:ext>
            </a:extLst>
          </p:cNvPr>
          <p:cNvSpPr/>
          <p:nvPr/>
        </p:nvSpPr>
        <p:spPr>
          <a:xfrm>
            <a:off x="6369628" y="2139553"/>
            <a:ext cx="969807" cy="889397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POP = Y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632FFC-D038-21E8-A867-16BE2A48DEBD}"/>
              </a:ext>
            </a:extLst>
          </p:cNvPr>
          <p:cNvCxnSpPr>
            <a:stCxn id="8" idx="3"/>
            <a:endCxn id="27" idx="2"/>
          </p:cNvCxnSpPr>
          <p:nvPr/>
        </p:nvCxnSpPr>
        <p:spPr>
          <a:xfrm>
            <a:off x="5067300" y="1807559"/>
            <a:ext cx="1302328" cy="7766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9AC8012-F249-88B7-13CC-EF168E65C659}"/>
              </a:ext>
            </a:extLst>
          </p:cNvPr>
          <p:cNvCxnSpPr>
            <a:cxnSpLocks/>
            <a:stCxn id="9" idx="3"/>
            <a:endCxn id="27" idx="2"/>
          </p:cNvCxnSpPr>
          <p:nvPr/>
        </p:nvCxnSpPr>
        <p:spPr>
          <a:xfrm flipV="1">
            <a:off x="5105400" y="2584252"/>
            <a:ext cx="1264228" cy="406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5E96961-A2B4-D5A2-A997-1AE121A79418}"/>
              </a:ext>
            </a:extLst>
          </p:cNvPr>
          <p:cNvCxnSpPr>
            <a:stCxn id="27" idx="6"/>
          </p:cNvCxnSpPr>
          <p:nvPr/>
        </p:nvCxnSpPr>
        <p:spPr>
          <a:xfrm flipV="1">
            <a:off x="7339435" y="2584251"/>
            <a:ext cx="356765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90AF585-EE34-7953-29A1-A717AB76A89D}"/>
              </a:ext>
            </a:extLst>
          </p:cNvPr>
          <p:cNvSpPr txBox="1"/>
          <p:nvPr/>
        </p:nvSpPr>
        <p:spPr>
          <a:xfrm>
            <a:off x="2205692" y="4145307"/>
            <a:ext cx="3845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/>
              <a:t>Fig. 1: </a:t>
            </a:r>
            <a:r>
              <a:rPr lang="en-IN" sz="1400" dirty="0"/>
              <a:t>Simplified Locked circuit representation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FBC3A76-0814-B305-65E9-FA726A303D3C}"/>
              </a:ext>
            </a:extLst>
          </p:cNvPr>
          <p:cNvSpPr txBox="1"/>
          <p:nvPr/>
        </p:nvSpPr>
        <p:spPr>
          <a:xfrm>
            <a:off x="5240485" y="3121603"/>
            <a:ext cx="20842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b="1" dirty="0"/>
              <a:t>PI: </a:t>
            </a:r>
            <a:r>
              <a:rPr lang="en-IN" sz="1000" dirty="0"/>
              <a:t>{a, b} = 2</a:t>
            </a:r>
            <a:br>
              <a:rPr lang="en-IN" sz="1000" dirty="0"/>
            </a:br>
            <a:r>
              <a:rPr lang="en-IN" sz="1000" b="1" dirty="0"/>
              <a:t>KI: </a:t>
            </a:r>
            <a:r>
              <a:rPr lang="en-IN" sz="1000" dirty="0"/>
              <a:t>{kf0, kf1, kg0, kg1} = 2^(2) = 4</a:t>
            </a:r>
            <a:br>
              <a:rPr lang="en-IN" sz="1000" dirty="0"/>
            </a:br>
            <a:r>
              <a:rPr lang="en-IN" sz="1000" b="1" dirty="0"/>
              <a:t>PI + KI </a:t>
            </a:r>
            <a:r>
              <a:rPr lang="en-IN" sz="1000" dirty="0"/>
              <a:t>= 6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55755C8-F82C-E007-5556-E6580622B785}"/>
              </a:ext>
            </a:extLst>
          </p:cNvPr>
          <p:cNvCxnSpPr/>
          <p:nvPr/>
        </p:nvCxnSpPr>
        <p:spPr>
          <a:xfrm>
            <a:off x="2004798" y="2550155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E6F4D09-7285-4653-E0CC-DAE1424DBA47}"/>
              </a:ext>
            </a:extLst>
          </p:cNvPr>
          <p:cNvCxnSpPr/>
          <p:nvPr/>
        </p:nvCxnSpPr>
        <p:spPr>
          <a:xfrm>
            <a:off x="2004798" y="2805568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297B1E2-E2CE-E30B-E5A2-4C8CE3C22679}"/>
              </a:ext>
            </a:extLst>
          </p:cNvPr>
          <p:cNvCxnSpPr/>
          <p:nvPr/>
        </p:nvCxnSpPr>
        <p:spPr>
          <a:xfrm>
            <a:off x="1978818" y="3257550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CA337F53-98A7-77E7-898A-0A2E72780F58}"/>
              </a:ext>
            </a:extLst>
          </p:cNvPr>
          <p:cNvSpPr txBox="1"/>
          <p:nvPr/>
        </p:nvSpPr>
        <p:spPr>
          <a:xfrm>
            <a:off x="1666010" y="2433387"/>
            <a:ext cx="443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kf0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759BA41-77CE-B6DF-AE9F-21A50B8B4DBC}"/>
              </a:ext>
            </a:extLst>
          </p:cNvPr>
          <p:cNvSpPr txBox="1"/>
          <p:nvPr/>
        </p:nvSpPr>
        <p:spPr>
          <a:xfrm>
            <a:off x="1681596" y="2675610"/>
            <a:ext cx="443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kf1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D2ECEEF-EE2E-FF5B-6992-EB37AE725C75}"/>
              </a:ext>
            </a:extLst>
          </p:cNvPr>
          <p:cNvSpPr txBox="1"/>
          <p:nvPr/>
        </p:nvSpPr>
        <p:spPr>
          <a:xfrm>
            <a:off x="1654972" y="3435766"/>
            <a:ext cx="443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kg1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946A34D-699B-6C12-AB76-9F2B8A188699}"/>
              </a:ext>
            </a:extLst>
          </p:cNvPr>
          <p:cNvSpPr txBox="1"/>
          <p:nvPr/>
        </p:nvSpPr>
        <p:spPr>
          <a:xfrm>
            <a:off x="1766463" y="2980697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BDBD56D-13AF-3042-34B7-321E267D93A6}"/>
              </a:ext>
            </a:extLst>
          </p:cNvPr>
          <p:cNvSpPr txBox="1"/>
          <p:nvPr/>
        </p:nvSpPr>
        <p:spPr>
          <a:xfrm>
            <a:off x="1627903" y="3126385"/>
            <a:ext cx="443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kg0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231C715-8BF8-7C70-E567-6E5D9AFF4877}"/>
              </a:ext>
            </a:extLst>
          </p:cNvPr>
          <p:cNvCxnSpPr/>
          <p:nvPr/>
        </p:nvCxnSpPr>
        <p:spPr>
          <a:xfrm>
            <a:off x="1986388" y="3396079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E0860EE-3496-303A-338F-35B395AC9477}"/>
              </a:ext>
            </a:extLst>
          </p:cNvPr>
          <p:cNvSpPr txBox="1"/>
          <p:nvPr/>
        </p:nvSpPr>
        <p:spPr>
          <a:xfrm>
            <a:off x="1780303" y="3265274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b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31C2B4E-8878-6E80-7498-B8394BD3E885}"/>
              </a:ext>
            </a:extLst>
          </p:cNvPr>
          <p:cNvCxnSpPr/>
          <p:nvPr/>
        </p:nvCxnSpPr>
        <p:spPr>
          <a:xfrm>
            <a:off x="1995051" y="3548479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7B6F6EC3-23EA-E33B-573B-C9F5633566A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</a:t>
            </a:r>
            <a:r>
              <a:rPr lang="en-US" sz="1000" dirty="0">
                <a:highlight>
                  <a:srgbClr val="FFFF00"/>
                </a:highlight>
              </a:rPr>
              <a:t>Acquire PI, KI &amp; POP</a:t>
            </a:r>
            <a:r>
              <a:rPr lang="en-US" sz="1000" dirty="0"/>
              <a:t>  |  Find CS  | SFLT CSV  | DFLT CSV  |  CR attack  |  Test results &amp; demo  | Deliverable |  Summary |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2381DB2-1D89-1C39-A0C2-0BE789F694E5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Find primary input (PI) and </a:t>
            </a:r>
            <a:r>
              <a:rPr lang="en-US" dirty="0" err="1"/>
              <a:t>keyinput</a:t>
            </a:r>
            <a:r>
              <a:rPr lang="en-US" dirty="0"/>
              <a:t> (KI):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264613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Oval 41">
            <a:extLst>
              <a:ext uri="{FF2B5EF4-FFF2-40B4-BE49-F238E27FC236}">
                <a16:creationId xmlns:a16="http://schemas.microsoft.com/office/drawing/2014/main" id="{F8445918-47BA-69B2-51D0-908E6747FBE2}"/>
              </a:ext>
            </a:extLst>
          </p:cNvPr>
          <p:cNvSpPr/>
          <p:nvPr/>
        </p:nvSpPr>
        <p:spPr>
          <a:xfrm>
            <a:off x="1780303" y="1932700"/>
            <a:ext cx="214748" cy="1897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349FC3-FAAF-15BA-3BFF-8633F770C8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 Placeholder 3">
                <a:extLst>
                  <a:ext uri="{FF2B5EF4-FFF2-40B4-BE49-F238E27FC236}">
                    <a16:creationId xmlns:a16="http://schemas.microsoft.com/office/drawing/2014/main" id="{73808343-519B-7591-90A6-3FECDAA7A742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685800" y="1047750"/>
                <a:ext cx="5486400" cy="375047"/>
              </a:xfrm>
            </p:spPr>
            <p:txBody>
              <a:bodyPr/>
              <a:lstStyle/>
              <a:p>
                <a:r>
                  <a:rPr lang="en-IN" dirty="0"/>
                  <a:t>- POP should be derived from the inputs in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𝑙𝑜𝑐𝑘</m:t>
                        </m:r>
                      </m:sub>
                    </m:sSub>
                  </m:oMath>
                </a14:m>
                <a:r>
                  <a:rPr lang="en-IN" dirty="0"/>
                  <a:t> part of the circuit.</a:t>
                </a:r>
              </a:p>
            </p:txBody>
          </p:sp>
        </mc:Choice>
        <mc:Fallback xmlns="">
          <p:sp>
            <p:nvSpPr>
              <p:cNvPr id="8" name="Text Placeholder 3">
                <a:extLst>
                  <a:ext uri="{FF2B5EF4-FFF2-40B4-BE49-F238E27FC236}">
                    <a16:creationId xmlns:a16="http://schemas.microsoft.com/office/drawing/2014/main" id="{73808343-519B-7591-90A6-3FECDAA7A7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685800" y="1047750"/>
                <a:ext cx="5486400" cy="375047"/>
              </a:xfrm>
              <a:blipFill>
                <a:blip r:embed="rId2"/>
                <a:stretch>
                  <a:fillRect l="-333" t="-327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2E52C389-0E2C-32EF-99CD-FE124706CF44}"/>
                  </a:ext>
                </a:extLst>
              </p:cNvPr>
              <p:cNvSpPr/>
              <p:nvPr/>
            </p:nvSpPr>
            <p:spPr>
              <a:xfrm>
                <a:off x="3162300" y="1454539"/>
                <a:ext cx="1905000" cy="706040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𝑜𝑟𝑖𝑔</m:t>
                        </m:r>
                      </m:sub>
                    </m:sSub>
                  </m:oMath>
                </a14:m>
                <a:r>
                  <a:rPr lang="en-IN" dirty="0"/>
                  <a:t> circuit</a:t>
                </a:r>
              </a:p>
            </p:txBody>
          </p:sp>
        </mc:Choice>
        <mc:Fallback xmlns=""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2E52C389-0E2C-32EF-99CD-FE124706CF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2300" y="1454539"/>
                <a:ext cx="1905000" cy="706040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F1C92C30-7BBA-44AF-E0C0-90337A2125AF}"/>
                  </a:ext>
                </a:extLst>
              </p:cNvPr>
              <p:cNvSpPr/>
              <p:nvPr/>
            </p:nvSpPr>
            <p:spPr>
              <a:xfrm>
                <a:off x="3200400" y="2305388"/>
                <a:ext cx="1905000" cy="1370213"/>
              </a:xfrm>
              <a:prstGeom prst="round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b="0" i="1" smtClean="0">
                            <a:latin typeface="Cambria Math" panose="02040503050406030204" pitchFamily="18" charset="0"/>
                          </a:rPr>
                          <m:t>𝑙𝑜𝑐𝑘</m:t>
                        </m:r>
                      </m:sub>
                    </m:sSub>
                  </m:oMath>
                </a14:m>
                <a:r>
                  <a:rPr lang="en-IN" dirty="0"/>
                  <a:t> circuit</a:t>
                </a:r>
              </a:p>
            </p:txBody>
          </p:sp>
        </mc:Choice>
        <mc:Fallback xmlns=""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F1C92C30-7BBA-44AF-E0C0-90337A2125A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0400" y="2305388"/>
                <a:ext cx="1905000" cy="1370213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7EA27E9-1252-C18C-D516-FDBB33E870E4}"/>
              </a:ext>
            </a:extLst>
          </p:cNvPr>
          <p:cNvCxnSpPr/>
          <p:nvPr/>
        </p:nvCxnSpPr>
        <p:spPr>
          <a:xfrm>
            <a:off x="1985748" y="1602786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1E92F80-1CE0-9932-9128-6780026B3468}"/>
              </a:ext>
            </a:extLst>
          </p:cNvPr>
          <p:cNvCxnSpPr/>
          <p:nvPr/>
        </p:nvCxnSpPr>
        <p:spPr>
          <a:xfrm>
            <a:off x="1981200" y="1807559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4F2819-9340-7DEA-FDC5-A59B5D46E664}"/>
              </a:ext>
            </a:extLst>
          </p:cNvPr>
          <p:cNvCxnSpPr/>
          <p:nvPr/>
        </p:nvCxnSpPr>
        <p:spPr>
          <a:xfrm>
            <a:off x="1974269" y="2030508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E0E066-A596-C4FC-B663-C05BB798AAB6}"/>
              </a:ext>
            </a:extLst>
          </p:cNvPr>
          <p:cNvCxnSpPr/>
          <p:nvPr/>
        </p:nvCxnSpPr>
        <p:spPr>
          <a:xfrm>
            <a:off x="1995051" y="2419350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69FF57-26B4-CE8B-C788-A0D19EA27358}"/>
              </a:ext>
            </a:extLst>
          </p:cNvPr>
          <p:cNvCxnSpPr/>
          <p:nvPr/>
        </p:nvCxnSpPr>
        <p:spPr>
          <a:xfrm>
            <a:off x="1995051" y="2683504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5FCB773-6A0E-1B9B-4214-306EE6AD3810}"/>
              </a:ext>
            </a:extLst>
          </p:cNvPr>
          <p:cNvCxnSpPr/>
          <p:nvPr/>
        </p:nvCxnSpPr>
        <p:spPr>
          <a:xfrm>
            <a:off x="1981200" y="3111502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204624C-BDC3-44F3-55D2-1444A9D67FD1}"/>
              </a:ext>
            </a:extLst>
          </p:cNvPr>
          <p:cNvSpPr txBox="1"/>
          <p:nvPr/>
        </p:nvSpPr>
        <p:spPr>
          <a:xfrm>
            <a:off x="1766463" y="1470114"/>
            <a:ext cx="1870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E77CB3-73A1-690D-BD04-CC7CBC2BCEAA}"/>
              </a:ext>
            </a:extLst>
          </p:cNvPr>
          <p:cNvSpPr txBox="1"/>
          <p:nvPr/>
        </p:nvSpPr>
        <p:spPr>
          <a:xfrm>
            <a:off x="1766462" y="1671659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1F6C44-E752-6CD3-CFD1-43FD6DDDEEC3}"/>
              </a:ext>
            </a:extLst>
          </p:cNvPr>
          <p:cNvSpPr txBox="1"/>
          <p:nvPr/>
        </p:nvSpPr>
        <p:spPr>
          <a:xfrm>
            <a:off x="1745669" y="2288545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F427BF-2F31-54AC-59ED-A974222374EF}"/>
              </a:ext>
            </a:extLst>
          </p:cNvPr>
          <p:cNvSpPr txBox="1"/>
          <p:nvPr/>
        </p:nvSpPr>
        <p:spPr>
          <a:xfrm>
            <a:off x="1777941" y="2558842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7CFD844-31EA-8A08-B738-1A5264830875}"/>
              </a:ext>
            </a:extLst>
          </p:cNvPr>
          <p:cNvSpPr/>
          <p:nvPr/>
        </p:nvSpPr>
        <p:spPr>
          <a:xfrm>
            <a:off x="6369628" y="2139553"/>
            <a:ext cx="969807" cy="889397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POP = y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CED19E-8A0A-1855-097E-9E41BFA36884}"/>
              </a:ext>
            </a:extLst>
          </p:cNvPr>
          <p:cNvCxnSpPr>
            <a:stCxn id="10" idx="3"/>
            <a:endCxn id="24" idx="2"/>
          </p:cNvCxnSpPr>
          <p:nvPr/>
        </p:nvCxnSpPr>
        <p:spPr>
          <a:xfrm>
            <a:off x="5067300" y="1807559"/>
            <a:ext cx="1302328" cy="7766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AADEA22-7DC4-6D6D-0F57-73795483CEEA}"/>
              </a:ext>
            </a:extLst>
          </p:cNvPr>
          <p:cNvCxnSpPr>
            <a:cxnSpLocks/>
            <a:stCxn id="11" idx="3"/>
            <a:endCxn id="24" idx="2"/>
          </p:cNvCxnSpPr>
          <p:nvPr/>
        </p:nvCxnSpPr>
        <p:spPr>
          <a:xfrm flipV="1">
            <a:off x="5105400" y="2584252"/>
            <a:ext cx="1264228" cy="406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75889F-9707-F484-1408-5402A60D507A}"/>
              </a:ext>
            </a:extLst>
          </p:cNvPr>
          <p:cNvCxnSpPr/>
          <p:nvPr/>
        </p:nvCxnSpPr>
        <p:spPr>
          <a:xfrm>
            <a:off x="2004798" y="2550155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3D674E7-728C-E634-63C0-CF5531027F94}"/>
              </a:ext>
            </a:extLst>
          </p:cNvPr>
          <p:cNvCxnSpPr/>
          <p:nvPr/>
        </p:nvCxnSpPr>
        <p:spPr>
          <a:xfrm>
            <a:off x="2004798" y="2805568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D005195-5DFE-06E8-3DF1-086646B55697}"/>
              </a:ext>
            </a:extLst>
          </p:cNvPr>
          <p:cNvCxnSpPr/>
          <p:nvPr/>
        </p:nvCxnSpPr>
        <p:spPr>
          <a:xfrm>
            <a:off x="1978818" y="3257550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E421BDB-B166-4AE2-FB70-FBE22E00B041}"/>
              </a:ext>
            </a:extLst>
          </p:cNvPr>
          <p:cNvSpPr txBox="1"/>
          <p:nvPr/>
        </p:nvSpPr>
        <p:spPr>
          <a:xfrm>
            <a:off x="1666010" y="2433387"/>
            <a:ext cx="443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kf0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E343729-68E2-F255-FC91-3FA96474E23C}"/>
              </a:ext>
            </a:extLst>
          </p:cNvPr>
          <p:cNvSpPr txBox="1"/>
          <p:nvPr/>
        </p:nvSpPr>
        <p:spPr>
          <a:xfrm>
            <a:off x="1681596" y="2675610"/>
            <a:ext cx="443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kf1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01D9356-3583-4A52-C0AF-8CB053D736B9}"/>
              </a:ext>
            </a:extLst>
          </p:cNvPr>
          <p:cNvSpPr txBox="1"/>
          <p:nvPr/>
        </p:nvSpPr>
        <p:spPr>
          <a:xfrm>
            <a:off x="1654972" y="3435766"/>
            <a:ext cx="443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kg1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CDFAA3F-E16B-EB47-ACE1-AE4F4F636267}"/>
              </a:ext>
            </a:extLst>
          </p:cNvPr>
          <p:cNvSpPr txBox="1"/>
          <p:nvPr/>
        </p:nvSpPr>
        <p:spPr>
          <a:xfrm>
            <a:off x="1766463" y="2980697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569B216-5AA0-93E3-B68F-923E3B4CDDFA}"/>
              </a:ext>
            </a:extLst>
          </p:cNvPr>
          <p:cNvSpPr txBox="1"/>
          <p:nvPr/>
        </p:nvSpPr>
        <p:spPr>
          <a:xfrm>
            <a:off x="1627903" y="3126385"/>
            <a:ext cx="4433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kg0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0D0102E-A7AE-622C-C57F-F62031FC0285}"/>
              </a:ext>
            </a:extLst>
          </p:cNvPr>
          <p:cNvCxnSpPr/>
          <p:nvPr/>
        </p:nvCxnSpPr>
        <p:spPr>
          <a:xfrm>
            <a:off x="1986388" y="3396079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CA683D-6A1E-E30E-7650-426510EADBFC}"/>
              </a:ext>
            </a:extLst>
          </p:cNvPr>
          <p:cNvSpPr txBox="1"/>
          <p:nvPr/>
        </p:nvSpPr>
        <p:spPr>
          <a:xfrm>
            <a:off x="1780303" y="3265274"/>
            <a:ext cx="2078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b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15BEB8-29E8-D9B1-ABF2-F6D9538A1D0E}"/>
              </a:ext>
            </a:extLst>
          </p:cNvPr>
          <p:cNvCxnSpPr/>
          <p:nvPr/>
        </p:nvCxnSpPr>
        <p:spPr>
          <a:xfrm>
            <a:off x="1995051" y="3548479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03AE95A-139A-9ED7-B500-207832E23978}"/>
              </a:ext>
            </a:extLst>
          </p:cNvPr>
          <p:cNvSpPr txBox="1"/>
          <p:nvPr/>
        </p:nvSpPr>
        <p:spPr>
          <a:xfrm>
            <a:off x="5240485" y="3121603"/>
            <a:ext cx="20746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b="1" dirty="0"/>
              <a:t>PI: </a:t>
            </a:r>
            <a:r>
              <a:rPr lang="en-IN" sz="1000" dirty="0"/>
              <a:t>{a, b} = 2</a:t>
            </a:r>
            <a:br>
              <a:rPr lang="en-IN" sz="1000" dirty="0"/>
            </a:br>
            <a:r>
              <a:rPr lang="en-IN" sz="1000" b="1" dirty="0"/>
              <a:t>KI: </a:t>
            </a:r>
            <a:r>
              <a:rPr lang="en-IN" sz="1000" dirty="0"/>
              <a:t>{kf0, kf1, kg0, kg1} = 2^(2) = 4</a:t>
            </a:r>
            <a:br>
              <a:rPr lang="en-IN" sz="1000" dirty="0"/>
            </a:br>
            <a:r>
              <a:rPr lang="en-IN" sz="1000" b="1" dirty="0"/>
              <a:t>PI + KI </a:t>
            </a:r>
            <a:r>
              <a:rPr lang="en-IN" sz="1000" dirty="0"/>
              <a:t>= 6</a:t>
            </a:r>
            <a:br>
              <a:rPr lang="en-IN" sz="1000" dirty="0"/>
            </a:br>
            <a:r>
              <a:rPr lang="en-IN" sz="1000" b="1" dirty="0"/>
              <a:t>POP: </a:t>
            </a:r>
            <a:r>
              <a:rPr lang="en-IN" sz="1000" dirty="0"/>
              <a:t>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9FD9C60-5B5D-57DE-CC5A-201FA2B54B28}"/>
                  </a:ext>
                </a:extLst>
              </p:cNvPr>
              <p:cNvSpPr txBox="1"/>
              <p:nvPr/>
            </p:nvSpPr>
            <p:spPr>
              <a:xfrm>
                <a:off x="2205692" y="4145307"/>
                <a:ext cx="355174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400" b="1" dirty="0"/>
                  <a:t>Fig. 2: </a:t>
                </a:r>
                <a:r>
                  <a:rPr lang="en-IN" sz="1400" dirty="0"/>
                  <a:t>Endpoints of PI &amp; KI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40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sz="1400">
                            <a:latin typeface="Cambria Math" panose="02040503050406030204" pitchFamily="18" charset="0"/>
                          </a:rPr>
                          <m:t>𝑙𝑜𝑐𝑘</m:t>
                        </m:r>
                      </m:sub>
                    </m:sSub>
                  </m:oMath>
                </a14:m>
                <a:r>
                  <a:rPr lang="en-IN" sz="1400" dirty="0"/>
                  <a:t> circuit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9FD9C60-5B5D-57DE-CC5A-201FA2B54B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5692" y="4145307"/>
                <a:ext cx="3551742" cy="307777"/>
              </a:xfrm>
              <a:prstGeom prst="rect">
                <a:avLst/>
              </a:prstGeom>
              <a:blipFill>
                <a:blip r:embed="rId5"/>
                <a:stretch>
                  <a:fillRect l="-515" t="-4000" b="-2200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2D2028AD-E620-95E9-1211-62B0A1D2B3C7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</a:t>
            </a:r>
            <a:r>
              <a:rPr lang="en-US" sz="1000" dirty="0">
                <a:highlight>
                  <a:srgbClr val="FFFF00"/>
                </a:highlight>
              </a:rPr>
              <a:t>Acquire PI, KI &amp; POP</a:t>
            </a:r>
            <a:r>
              <a:rPr lang="en-US" sz="1000" dirty="0"/>
              <a:t>  |  Find CS  | SFLT CSV  | DFLT CSV  |  CR attack  |  Test results &amp; demo  | Deliverable |  Summary |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D5DE31-96EB-276E-1C5B-72E4AF28B0C4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Find POP (Protected Output Port):</a:t>
            </a:r>
            <a:endParaRPr lang="en-IN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C80D7FF-D3D9-64D1-0EDC-7E3A7471C48A}"/>
              </a:ext>
            </a:extLst>
          </p:cNvPr>
          <p:cNvSpPr txBox="1"/>
          <p:nvPr/>
        </p:nvSpPr>
        <p:spPr>
          <a:xfrm>
            <a:off x="1757593" y="1896968"/>
            <a:ext cx="219927" cy="263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380653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4A1A1DE9-A8BD-B60C-8B4E-84DECCAD6AB7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304800" y="1018715"/>
            <a:ext cx="3886200" cy="32316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/>
              <a:t> net --&gt; Loop through each net in the </a:t>
            </a:r>
            <a:r>
              <a:rPr lang="en-US" altLang="en-US" sz="1200" dirty="0" err="1"/>
              <a:t>POP_fanin</a:t>
            </a:r>
            <a:r>
              <a:rPr lang="en-US" altLang="en-US" sz="1200" dirty="0"/>
              <a:t> list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altLang="en-US" sz="1200" dirty="0"/>
              <a:t> </a:t>
            </a:r>
            <a:r>
              <a:rPr lang="en-US" altLang="en-US" sz="1200" u="sng" dirty="0"/>
              <a:t>For net in </a:t>
            </a:r>
            <a:r>
              <a:rPr lang="en-US" altLang="en-US" sz="1200" u="sng" dirty="0" err="1"/>
              <a:t>POP_fanin</a:t>
            </a:r>
            <a:r>
              <a:rPr lang="en-US" altLang="en-US" sz="1200" u="sng" dirty="0"/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/>
              <a:t>    - find </a:t>
            </a:r>
            <a:r>
              <a:rPr lang="en-US" altLang="en-US" sz="1200" dirty="0" err="1"/>
              <a:t>startpoints</a:t>
            </a:r>
            <a:r>
              <a:rPr lang="en-US" altLang="en-US" sz="1200" dirty="0"/>
              <a:t> of the net (</a:t>
            </a:r>
            <a:r>
              <a:rPr lang="en-US" altLang="en-US" sz="1200" dirty="0" err="1"/>
              <a:t>pi_net</a:t>
            </a:r>
            <a:r>
              <a:rPr lang="en-US" altLang="en-US" sz="1200" dirty="0"/>
              <a:t>)</a:t>
            </a:r>
            <a:br>
              <a:rPr lang="en-US" altLang="en-US" sz="1200" dirty="0"/>
            </a:br>
            <a:r>
              <a:rPr lang="en-US" altLang="en-US" sz="1200" dirty="0"/>
              <a:t>    - find transitive fanout of net (</a:t>
            </a:r>
            <a:r>
              <a:rPr lang="en-US" altLang="en-US" sz="1200" dirty="0" err="1"/>
              <a:t>pi_net_transitive</a:t>
            </a:r>
            <a:r>
              <a:rPr lang="en-US" altLang="en-US" sz="1200" dirty="0"/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/>
              <a:t>    - find endpoints of the net (</a:t>
            </a:r>
            <a:r>
              <a:rPr lang="en-US" altLang="en-US" sz="1200" dirty="0" err="1"/>
              <a:t>co_net</a:t>
            </a:r>
            <a:r>
              <a:rPr lang="en-US" altLang="en-US" sz="1200" dirty="0"/>
              <a:t>)</a:t>
            </a:r>
            <a:br>
              <a:rPr lang="en-US" altLang="en-US" sz="1200" dirty="0"/>
            </a:br>
            <a:endParaRPr lang="en-US" altLang="en-US" sz="1200" dirty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altLang="en-US" sz="1200" dirty="0"/>
              <a:t> </a:t>
            </a:r>
            <a:r>
              <a:rPr lang="en-US" altLang="en-US" sz="1200" u="sng" dirty="0"/>
              <a:t>Check If the below condition matches:</a:t>
            </a:r>
            <a:br>
              <a:rPr lang="en-US" altLang="en-US" sz="1200" u="sng" dirty="0"/>
            </a:br>
            <a:r>
              <a:rPr lang="en-US" altLang="en-US" sz="1200" dirty="0"/>
              <a:t>    - Condition to find CCS1:</a:t>
            </a:r>
            <a:br>
              <a:rPr lang="en-US" altLang="en-US" sz="1200" dirty="0"/>
            </a:br>
            <a:r>
              <a:rPr lang="en-US" altLang="en-US" sz="1200" dirty="0"/>
              <a:t>       if </a:t>
            </a:r>
            <a:r>
              <a:rPr lang="en-US" altLang="en-US" sz="1200" dirty="0" err="1"/>
              <a:t>co_net</a:t>
            </a:r>
            <a:r>
              <a:rPr lang="en-US" altLang="en-US" sz="1200" dirty="0"/>
              <a:t> == pop and (set(</a:t>
            </a:r>
            <a:r>
              <a:rPr lang="en-US" altLang="en-US" sz="1200" dirty="0" err="1"/>
              <a:t>pi_net</a:t>
            </a:r>
            <a:r>
              <a:rPr lang="en-US" altLang="en-US" sz="1200" dirty="0"/>
              <a:t>) == set(</a:t>
            </a:r>
            <a:r>
              <a:rPr lang="en-US" altLang="en-US" sz="1200" dirty="0" err="1"/>
              <a:t>mapped_set</a:t>
            </a:r>
            <a:r>
              <a:rPr lang="en-US" altLang="en-US" sz="1200" dirty="0"/>
              <a:t>))</a:t>
            </a:r>
            <a:br>
              <a:rPr lang="en-US" altLang="en-US" sz="1200" dirty="0"/>
            </a:br>
            <a:r>
              <a:rPr lang="en-US" altLang="en-US" sz="1200" dirty="0"/>
              <a:t>       CCS1_set.add(net)</a:t>
            </a:r>
            <a:br>
              <a:rPr lang="en-US" altLang="en-US" sz="1200" dirty="0">
                <a:solidFill>
                  <a:schemeClr val="tx1"/>
                </a:solidFill>
              </a:rPr>
            </a:br>
            <a:br>
              <a:rPr lang="en-US" altLang="en-US" sz="1200" dirty="0">
                <a:solidFill>
                  <a:schemeClr val="tx1"/>
                </a:solidFill>
              </a:rPr>
            </a:br>
            <a:r>
              <a:rPr lang="en-US" altLang="en-US" sz="1200" dirty="0">
                <a:solidFill>
                  <a:schemeClr val="tx1"/>
                </a:solidFill>
              </a:rPr>
              <a:t>    - </a:t>
            </a:r>
            <a:r>
              <a:rPr lang="en-US" altLang="en-US" sz="1200" dirty="0"/>
              <a:t>Condition to find CCS2: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/>
              <a:t>      if set(</a:t>
            </a:r>
            <a:r>
              <a:rPr lang="en-US" altLang="en-US" sz="1200" dirty="0" err="1"/>
              <a:t>pi_net</a:t>
            </a:r>
            <a:r>
              <a:rPr lang="en-US" altLang="en-US" sz="1200" dirty="0"/>
              <a:t>) == set([item for item in </a:t>
            </a:r>
            <a:r>
              <a:rPr lang="en-US" altLang="en-US" sz="1200" dirty="0" err="1"/>
              <a:t>mapped_set</a:t>
            </a:r>
            <a:r>
              <a:rPr lang="en-US" altLang="en-US" sz="1200" dirty="0"/>
              <a:t> if item in</a:t>
            </a:r>
          </a:p>
          <a:p>
            <a:pPr defTabSz="914400">
              <a:spcBef>
                <a:spcPct val="0"/>
              </a:spcBef>
            </a:pPr>
            <a:r>
              <a:rPr lang="en-US" altLang="en-US" sz="1200" dirty="0"/>
              <a:t>      PI]) and </a:t>
            </a:r>
            <a:r>
              <a:rPr lang="en-US" altLang="en-US" sz="1200" dirty="0" err="1"/>
              <a:t>co_net</a:t>
            </a:r>
            <a:r>
              <a:rPr lang="en-US" altLang="en-US" sz="1200" dirty="0"/>
              <a:t> == pop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BF7DCB-DF30-C374-7D02-B6A48351ED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798FDD7B-8528-1644-56F5-CD76D077D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76677"/>
            <a:ext cx="5486399" cy="42512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669215-AEA8-ECCF-ACAA-E1AEC225F908}"/>
              </a:ext>
            </a:extLst>
          </p:cNvPr>
          <p:cNvSpPr txBox="1"/>
          <p:nvPr/>
        </p:nvSpPr>
        <p:spPr>
          <a:xfrm>
            <a:off x="5334000" y="4240769"/>
            <a:ext cx="3816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Fig. 3: </a:t>
            </a:r>
            <a:r>
              <a:rPr lang="en-IN" sz="1100" dirty="0"/>
              <a:t>Inserting fault at CS1 to restore the original circuit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6DCCFC0-E982-3A35-83E9-1231022B935F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</a:t>
            </a:r>
            <a:r>
              <a:rPr lang="en-US" sz="1000" dirty="0">
                <a:highlight>
                  <a:srgbClr val="FFFF00"/>
                </a:highlight>
              </a:rPr>
              <a:t>Find CS</a:t>
            </a:r>
            <a:r>
              <a:rPr lang="en-US" sz="1000" dirty="0"/>
              <a:t>  | SFLT CSV  | DFLT CSV  |  CR attack  |  Test results &amp; demo  | Deliverable |  Summary |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711C2F-B280-C62A-1AB6-22358865C84A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Finding CS1 and CS2 for SFLT &amp; DFLT: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006596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B1686-7A52-F3DE-D094-C87242C626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742D8B-8594-4B44-80B0-BECC0F075DC4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 Placeholder 3">
                <a:extLst>
                  <a:ext uri="{FF2B5EF4-FFF2-40B4-BE49-F238E27FC236}">
                    <a16:creationId xmlns:a16="http://schemas.microsoft.com/office/drawing/2014/main" id="{E11BB6A8-4851-6E56-139B-E4CA0059E825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152400" y="1047750"/>
                <a:ext cx="3664528" cy="3193019"/>
              </a:xfrm>
            </p:spPr>
            <p:txBody>
              <a:bodyPr/>
              <a:lstStyle/>
              <a:p>
                <a:pPr marL="171450" indent="-171450">
                  <a:buFont typeface="Wingdings" panose="05000000000000000000" pitchFamily="2" charset="2"/>
                  <a:buChar char="q"/>
                </a:pPr>
                <a:r>
                  <a:rPr lang="en-IN" sz="1200" u="sng" dirty="0"/>
                  <a:t>Properties to find CS1:</a:t>
                </a:r>
              </a:p>
              <a:p>
                <a:pPr marL="285750" indent="-285750">
                  <a:buFontTx/>
                  <a:buChar char="-"/>
                </a:pPr>
                <a:r>
                  <a:rPr lang="en-IN" sz="1200" dirty="0"/>
                  <a:t>The critical signal(s) in SFLT must be connected to only key inputs and the primary inputs that drive the locking circuit.</a:t>
                </a:r>
              </a:p>
              <a:p>
                <a:pPr marL="285750" indent="-285750">
                  <a:buFontTx/>
                  <a:buChar char="-"/>
                </a:pPr>
                <a:endParaRPr lang="en-IN" sz="1200" dirty="0"/>
              </a:p>
              <a:p>
                <a:pPr marL="285750" indent="-285750">
                  <a:buFontTx/>
                  <a:buChar char="-"/>
                </a:pPr>
                <a:r>
                  <a:rPr lang="en-IN" sz="1200" dirty="0"/>
                  <a:t>The critical signal in SFLT must affect only the protected output ports.</a:t>
                </a:r>
              </a:p>
              <a:p>
                <a:pPr marL="285750" indent="-285750">
                  <a:buFontTx/>
                  <a:buChar char="-"/>
                </a:pPr>
                <a:endParaRPr lang="en-IN" sz="1200" dirty="0"/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sz="1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2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sz="1200" b="0" i="1" smtClean="0">
                            <a:latin typeface="Cambria Math" panose="02040503050406030204" pitchFamily="18" charset="0"/>
                          </a:rPr>
                          <m:t>𝑜𝑟𝑖𝑔</m:t>
                        </m:r>
                      </m:sub>
                    </m:sSub>
                  </m:oMath>
                </a14:m>
                <a:r>
                  <a:rPr lang="en-IN" sz="12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2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200" i="1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IN" sz="1200" b="0" i="1" smtClean="0">
                            <a:latin typeface="Cambria Math" panose="02040503050406030204" pitchFamily="18" charset="0"/>
                          </a:rPr>
                          <m:t>𝑙𝑜𝑐𝑘</m:t>
                        </m:r>
                      </m:sub>
                    </m:sSub>
                  </m:oMath>
                </a14:m>
                <a:r>
                  <a:rPr lang="en-IN" sz="1200" dirty="0"/>
                  <a:t>(</a:t>
                </a:r>
                <a:r>
                  <a:rPr lang="en-IN" sz="1200" dirty="0" err="1"/>
                  <a:t>cs,i</a:t>
                </a:r>
                <a:r>
                  <a:rPr lang="en-IN" sz="1200" dirty="0"/>
                  <a:t>), ∃(</a:t>
                </a:r>
                <a:r>
                  <a:rPr lang="en-IN" sz="1200" dirty="0" err="1"/>
                  <a:t>cs,i</a:t>
                </a:r>
                <a:r>
                  <a:rPr lang="en-IN" sz="1200" dirty="0"/>
                  <a:t>): cs ∈ Nets, </a:t>
                </a:r>
                <a:r>
                  <a:rPr lang="en-IN" sz="1200" dirty="0" err="1"/>
                  <a:t>i</a:t>
                </a:r>
                <a:r>
                  <a:rPr lang="en-IN" sz="1200" dirty="0"/>
                  <a:t> ∈ {0, 1}</a:t>
                </a:r>
              </a:p>
              <a:p>
                <a:pPr marL="285750" indent="-285750">
                  <a:buFontTx/>
                  <a:buChar char="-"/>
                </a:pPr>
                <a:endParaRPr lang="en-IN" sz="1200" dirty="0"/>
              </a:p>
              <a:p>
                <a:pPr marL="285750" indent="-285750">
                  <a:buFontTx/>
                  <a:buChar char="-"/>
                </a:pPr>
                <a:r>
                  <a:rPr lang="en-IN" sz="1200" dirty="0"/>
                  <a:t>Where </a:t>
                </a:r>
                <a:r>
                  <a:rPr lang="en-IN" sz="1200" dirty="0" err="1"/>
                  <a:t>i</a:t>
                </a:r>
                <a:r>
                  <a:rPr lang="en-IN" sz="1200" dirty="0"/>
                  <a:t> is the variable to assign fault 0 &amp; 1.</a:t>
                </a:r>
              </a:p>
              <a:p>
                <a:pPr marL="285750" indent="-285750">
                  <a:buFontTx/>
                  <a:buChar char="-"/>
                </a:pPr>
                <a:endParaRPr lang="en-IN" dirty="0"/>
              </a:p>
            </p:txBody>
          </p:sp>
        </mc:Choice>
        <mc:Fallback xmlns="">
          <p:sp>
            <p:nvSpPr>
              <p:cNvPr id="8" name="Text Placeholder 3">
                <a:extLst>
                  <a:ext uri="{FF2B5EF4-FFF2-40B4-BE49-F238E27FC236}">
                    <a16:creationId xmlns:a16="http://schemas.microsoft.com/office/drawing/2014/main" id="{E11BB6A8-4851-6E56-139B-E4CA0059E8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152400" y="1047750"/>
                <a:ext cx="3664528" cy="3193019"/>
              </a:xfrm>
              <a:blipFill>
                <a:blip r:embed="rId2"/>
                <a:stretch>
                  <a:fillRect l="-166" t="-19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482E898D-ACF6-A3BC-7AFA-46E436E67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276677"/>
            <a:ext cx="5562600" cy="42512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21AB3B-B591-A65D-7AB2-1CB7DF7F071F}"/>
              </a:ext>
            </a:extLst>
          </p:cNvPr>
          <p:cNvSpPr txBox="1"/>
          <p:nvPr/>
        </p:nvSpPr>
        <p:spPr>
          <a:xfrm>
            <a:off x="5334000" y="4240769"/>
            <a:ext cx="3816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/>
              <a:t>Fig. 4: </a:t>
            </a:r>
            <a:r>
              <a:rPr lang="en-IN" sz="1100" dirty="0"/>
              <a:t>Inserting fault at CS1 to restore original circuit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5381CC-0958-492E-2366-E25178BDA82C}"/>
              </a:ext>
            </a:extLst>
          </p:cNvPr>
          <p:cNvSpPr txBox="1">
            <a:spLocks/>
          </p:cNvSpPr>
          <p:nvPr/>
        </p:nvSpPr>
        <p:spPr bwMode="auto">
          <a:xfrm>
            <a:off x="0" y="13097"/>
            <a:ext cx="9144000" cy="272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pPr algn="ctr"/>
            <a:r>
              <a:rPr lang="en-US" sz="1000" dirty="0"/>
              <a:t>Statement | Implemented method. |  Acquire PI, KI &amp; POP  |  Find CS  | </a:t>
            </a:r>
            <a:r>
              <a:rPr lang="en-US" sz="1000" dirty="0">
                <a:highlight>
                  <a:srgbClr val="FFFF00"/>
                </a:highlight>
              </a:rPr>
              <a:t>SFLT CSV</a:t>
            </a:r>
            <a:r>
              <a:rPr lang="en-US" sz="1000" dirty="0"/>
              <a:t>  | DFLT CSV  |  CR attack  |  Test results &amp; demo  | Deliverable |  Summary |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D87976-5F51-03E9-26C5-45553CA47B17}"/>
              </a:ext>
            </a:extLst>
          </p:cNvPr>
          <p:cNvSpPr txBox="1">
            <a:spLocks/>
          </p:cNvSpPr>
          <p:nvPr/>
        </p:nvSpPr>
        <p:spPr bwMode="auto">
          <a:xfrm>
            <a:off x="0" y="394096"/>
            <a:ext cx="9144000" cy="42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6096"/>
                </a:solidFill>
                <a:latin typeface="Calibri"/>
                <a:ea typeface="Geneva" pitchFamily="-65" charset="-128"/>
                <a:cs typeface="Calibri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 Neue" pitchFamily="-65" charset="0"/>
                <a:ea typeface="Geneva" pitchFamily="-65" charset="-128"/>
                <a:cs typeface="Geneva" pitchFamily="-65" charset="-128"/>
              </a:defRPr>
            </a:lvl9pPr>
          </a:lstStyle>
          <a:p>
            <a:r>
              <a:rPr lang="en-US" dirty="0"/>
              <a:t>Critical signal values on SFLT designs: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262597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D Primary and Secondary">
      <a:dk1>
        <a:sysClr val="windowText" lastClr="000000"/>
      </a:dk1>
      <a:lt1>
        <a:sysClr val="window" lastClr="FFFFFF"/>
      </a:lt1>
      <a:dk2>
        <a:srgbClr val="00539F"/>
      </a:dk2>
      <a:lt2>
        <a:srgbClr val="EEECE1"/>
      </a:lt2>
      <a:accent1>
        <a:srgbClr val="4F81BD"/>
      </a:accent1>
      <a:accent2>
        <a:srgbClr val="AF1E2D"/>
      </a:accent2>
      <a:accent3>
        <a:srgbClr val="BED600"/>
      </a:accent3>
      <a:accent4>
        <a:srgbClr val="5A8E22"/>
      </a:accent4>
      <a:accent5>
        <a:srgbClr val="00A0DF"/>
      </a:accent5>
      <a:accent6>
        <a:srgbClr val="EF8200"/>
      </a:accent6>
      <a:hlink>
        <a:srgbClr val="00539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1925</TotalTime>
  <Words>5451</Words>
  <Application>Microsoft Office PowerPoint</Application>
  <PresentationFormat>On-screen Show (16:9)</PresentationFormat>
  <Paragraphs>493</Paragraphs>
  <Slides>35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Calibri</vt:lpstr>
      <vt:lpstr>Cambria Math</vt:lpstr>
      <vt:lpstr>Geneva</vt:lpstr>
      <vt:lpstr>Helvetica Neue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Delaware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Gail Armstrong</dc:creator>
  <cp:lastModifiedBy>Kumar, Himanshu</cp:lastModifiedBy>
  <cp:revision>948</cp:revision>
  <dcterms:created xsi:type="dcterms:W3CDTF">2014-12-16T17:00:44Z</dcterms:created>
  <dcterms:modified xsi:type="dcterms:W3CDTF">2024-05-15T16:40:09Z</dcterms:modified>
</cp:coreProperties>
</file>

<file path=docProps/thumbnail.jpeg>
</file>